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651" r:id="rId2"/>
    <p:sldId id="259" r:id="rId3"/>
    <p:sldId id="673" r:id="rId4"/>
    <p:sldId id="675" r:id="rId5"/>
    <p:sldId id="676" r:id="rId6"/>
    <p:sldId id="679" r:id="rId7"/>
    <p:sldId id="667" r:id="rId8"/>
    <p:sldId id="657" r:id="rId9"/>
    <p:sldId id="265" r:id="rId10"/>
    <p:sldId id="658" r:id="rId11"/>
    <p:sldId id="659" r:id="rId12"/>
    <p:sldId id="660" r:id="rId13"/>
    <p:sldId id="287" r:id="rId14"/>
    <p:sldId id="714" r:id="rId15"/>
    <p:sldId id="700" r:id="rId16"/>
    <p:sldId id="702" r:id="rId17"/>
    <p:sldId id="687" r:id="rId18"/>
    <p:sldId id="652" r:id="rId19"/>
    <p:sldId id="672" r:id="rId20"/>
    <p:sldId id="684" r:id="rId21"/>
    <p:sldId id="665" r:id="rId22"/>
    <p:sldId id="681" r:id="rId23"/>
    <p:sldId id="682" r:id="rId24"/>
    <p:sldId id="685" r:id="rId25"/>
    <p:sldId id="711" r:id="rId26"/>
    <p:sldId id="668" r:id="rId27"/>
    <p:sldId id="669" r:id="rId28"/>
    <p:sldId id="670" r:id="rId29"/>
    <p:sldId id="716" r:id="rId30"/>
    <p:sldId id="671" r:id="rId31"/>
    <p:sldId id="662" r:id="rId32"/>
    <p:sldId id="289" r:id="rId33"/>
    <p:sldId id="279" r:id="rId34"/>
    <p:sldId id="715" r:id="rId35"/>
    <p:sldId id="717" r:id="rId36"/>
    <p:sldId id="276" r:id="rId37"/>
    <p:sldId id="282" r:id="rId38"/>
    <p:sldId id="257" r:id="rId39"/>
    <p:sldId id="653" r:id="rId40"/>
    <p:sldId id="661" r:id="rId41"/>
    <p:sldId id="694" r:id="rId42"/>
    <p:sldId id="689" r:id="rId43"/>
    <p:sldId id="712" r:id="rId44"/>
    <p:sldId id="690" r:id="rId45"/>
    <p:sldId id="720" r:id="rId46"/>
    <p:sldId id="722" r:id="rId47"/>
    <p:sldId id="721" r:id="rId48"/>
    <p:sldId id="267" r:id="rId49"/>
    <p:sldId id="707"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n C Salop" initials="SCS" lastIdx="1" clrIdx="0">
    <p:extLst>
      <p:ext uri="{19B8F6BF-5375-455C-9EA6-DF929625EA0E}">
        <p15:presenceInfo xmlns:p15="http://schemas.microsoft.com/office/powerpoint/2012/main" userId="Steven C Salo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975" autoAdjust="0"/>
    <p:restoredTop sz="94683" autoAdjust="0"/>
  </p:normalViewPr>
  <p:slideViewPr>
    <p:cSldViewPr snapToGrid="0">
      <p:cViewPr varScale="1">
        <p:scale>
          <a:sx n="70" d="100"/>
          <a:sy n="70" d="100"/>
        </p:scale>
        <p:origin x="528" y="48"/>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E40B0A-FA88-4BA0-A684-EF7DA4B12BC2}" type="datetimeFigureOut">
              <a:rPr lang="en-US" smtClean="0"/>
              <a:t>4/30/2023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566CDA-6A17-435C-8823-26B7A26BE7E7}" type="slidenum">
              <a:rPr lang="en-US" smtClean="0"/>
              <a:t>‹#›</a:t>
            </a:fld>
            <a:endParaRPr lang="en-US"/>
          </a:p>
        </p:txBody>
      </p:sp>
    </p:spTree>
    <p:extLst>
      <p:ext uri="{BB962C8B-B14F-4D97-AF65-F5344CB8AC3E}">
        <p14:creationId xmlns:p14="http://schemas.microsoft.com/office/powerpoint/2010/main" val="1456292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endParaRPr lang="en-US"/>
          </a:p>
        </p:txBody>
      </p:sp>
      <p:sp>
        <p:nvSpPr>
          <p:cNvPr id="43012" name="Slide Number Placeholder 3"/>
          <p:cNvSpPr>
            <a:spLocks noGrp="1"/>
          </p:cNvSpPr>
          <p:nvPr>
            <p:ph type="sldNum" sz="quarter" idx="5"/>
          </p:nvPr>
        </p:nvSpPr>
        <p:spPr>
          <a:noFill/>
        </p:spPr>
        <p:txBody>
          <a:bodyPr/>
          <a:lstStyle/>
          <a:p>
            <a:fld id="{6BEA55A4-69D7-48B9-8FF2-E0EB0077F0C8}" type="slidenum">
              <a:rPr lang="en-US" smtClean="0"/>
              <a:pPr/>
              <a:t>2</a:t>
            </a:fld>
            <a:endParaRPr lang="en-US"/>
          </a:p>
        </p:txBody>
      </p:sp>
    </p:spTree>
    <p:extLst>
      <p:ext uri="{BB962C8B-B14F-4D97-AF65-F5344CB8AC3E}">
        <p14:creationId xmlns:p14="http://schemas.microsoft.com/office/powerpoint/2010/main" val="31626290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566CDA-6A17-435C-8823-26B7A26BE7E7}" type="slidenum">
              <a:rPr lang="en-US" smtClean="0"/>
              <a:t>30</a:t>
            </a:fld>
            <a:endParaRPr lang="en-US"/>
          </a:p>
        </p:txBody>
      </p:sp>
    </p:spTree>
    <p:extLst>
      <p:ext uri="{BB962C8B-B14F-4D97-AF65-F5344CB8AC3E}">
        <p14:creationId xmlns:p14="http://schemas.microsoft.com/office/powerpoint/2010/main" val="25428654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en-US"/>
          </a:p>
        </p:txBody>
      </p:sp>
      <p:sp>
        <p:nvSpPr>
          <p:cNvPr id="58372" name="Slide Number Placeholder 3"/>
          <p:cNvSpPr>
            <a:spLocks noGrp="1"/>
          </p:cNvSpPr>
          <p:nvPr>
            <p:ph type="sldNum" sz="quarter" idx="5"/>
          </p:nvPr>
        </p:nvSpPr>
        <p:spPr>
          <a:noFill/>
        </p:spPr>
        <p:txBody>
          <a:bodyPr/>
          <a:lstStyle/>
          <a:p>
            <a:fld id="{D5F9E42C-B7F6-4B57-83A7-DE77865C02D3}" type="slidenum">
              <a:rPr lang="en-US" smtClean="0"/>
              <a:pPr/>
              <a:t>32</a:t>
            </a:fld>
            <a:endParaRPr lang="en-US"/>
          </a:p>
        </p:txBody>
      </p:sp>
    </p:spTree>
    <p:extLst>
      <p:ext uri="{BB962C8B-B14F-4D97-AF65-F5344CB8AC3E}">
        <p14:creationId xmlns:p14="http://schemas.microsoft.com/office/powerpoint/2010/main" val="19414354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8C881B4C-EAFE-486B-B0CB-DA26A60B5064}"/>
              </a:ext>
            </a:extLst>
          </p:cNvPr>
          <p:cNvSpPr>
            <a:spLocks noGrp="1" noChangeArrowheads="1"/>
          </p:cNvSpPr>
          <p:nvPr>
            <p:ph type="sldNum" sz="quarter" idx="5"/>
          </p:nvPr>
        </p:nvSpPr>
        <p:spPr>
          <a:noFill/>
        </p:spPr>
        <p:txBody>
          <a:bodyPr/>
          <a:lstStyle>
            <a:lvl1pPr defTabSz="927100">
              <a:defRPr>
                <a:solidFill>
                  <a:schemeClr val="tx1"/>
                </a:solidFill>
                <a:latin typeface="Tahoma" panose="020B0604030504040204" pitchFamily="34" charset="0"/>
              </a:defRPr>
            </a:lvl1pPr>
            <a:lvl2pPr marL="744538" indent="-284163" defTabSz="927100">
              <a:defRPr>
                <a:solidFill>
                  <a:schemeClr val="tx1"/>
                </a:solidFill>
                <a:latin typeface="Tahoma" panose="020B0604030504040204" pitchFamily="34" charset="0"/>
              </a:defRPr>
            </a:lvl2pPr>
            <a:lvl3pPr marL="1146175" indent="-228600" defTabSz="927100">
              <a:defRPr>
                <a:solidFill>
                  <a:schemeClr val="tx1"/>
                </a:solidFill>
                <a:latin typeface="Tahoma" panose="020B0604030504040204" pitchFamily="34" charset="0"/>
              </a:defRPr>
            </a:lvl3pPr>
            <a:lvl4pPr marL="1604963" indent="-228600" defTabSz="927100">
              <a:defRPr>
                <a:solidFill>
                  <a:schemeClr val="tx1"/>
                </a:solidFill>
                <a:latin typeface="Tahoma" panose="020B0604030504040204" pitchFamily="34" charset="0"/>
              </a:defRPr>
            </a:lvl4pPr>
            <a:lvl5pPr marL="2063750" indent="-228600" defTabSz="927100">
              <a:defRPr>
                <a:solidFill>
                  <a:schemeClr val="tx1"/>
                </a:solidFill>
                <a:latin typeface="Tahoma" panose="020B0604030504040204" pitchFamily="34" charset="0"/>
              </a:defRPr>
            </a:lvl5pPr>
            <a:lvl6pPr marL="2520950" indent="-228600" defTabSz="927100" eaLnBrk="0" fontAlgn="base" hangingPunct="0">
              <a:spcBef>
                <a:spcPct val="0"/>
              </a:spcBef>
              <a:spcAft>
                <a:spcPct val="0"/>
              </a:spcAft>
              <a:defRPr>
                <a:solidFill>
                  <a:schemeClr val="tx1"/>
                </a:solidFill>
                <a:latin typeface="Tahoma" panose="020B0604030504040204" pitchFamily="34" charset="0"/>
              </a:defRPr>
            </a:lvl6pPr>
            <a:lvl7pPr marL="2978150" indent="-228600" defTabSz="927100" eaLnBrk="0" fontAlgn="base" hangingPunct="0">
              <a:spcBef>
                <a:spcPct val="0"/>
              </a:spcBef>
              <a:spcAft>
                <a:spcPct val="0"/>
              </a:spcAft>
              <a:defRPr>
                <a:solidFill>
                  <a:schemeClr val="tx1"/>
                </a:solidFill>
                <a:latin typeface="Tahoma" panose="020B0604030504040204" pitchFamily="34" charset="0"/>
              </a:defRPr>
            </a:lvl7pPr>
            <a:lvl8pPr marL="3435350" indent="-228600" defTabSz="927100" eaLnBrk="0" fontAlgn="base" hangingPunct="0">
              <a:spcBef>
                <a:spcPct val="0"/>
              </a:spcBef>
              <a:spcAft>
                <a:spcPct val="0"/>
              </a:spcAft>
              <a:defRPr>
                <a:solidFill>
                  <a:schemeClr val="tx1"/>
                </a:solidFill>
                <a:latin typeface="Tahoma" panose="020B0604030504040204" pitchFamily="34" charset="0"/>
              </a:defRPr>
            </a:lvl8pPr>
            <a:lvl9pPr marL="3892550" indent="-228600" defTabSz="927100" eaLnBrk="0" fontAlgn="base" hangingPunct="0">
              <a:spcBef>
                <a:spcPct val="0"/>
              </a:spcBef>
              <a:spcAft>
                <a:spcPct val="0"/>
              </a:spcAft>
              <a:defRPr>
                <a:solidFill>
                  <a:schemeClr val="tx1"/>
                </a:solidFill>
                <a:latin typeface="Tahoma" panose="020B0604030504040204" pitchFamily="34" charset="0"/>
              </a:defRPr>
            </a:lvl9pPr>
          </a:lstStyle>
          <a:p>
            <a:fld id="{AAE8BCC6-34B5-44B9-8233-DC16C23A00BB}" type="slidenum">
              <a:rPr lang="en-US" altLang="en-US">
                <a:latin typeface="Times New Roman" panose="02020603050405020304" pitchFamily="18" charset="0"/>
              </a:rPr>
              <a:pPr/>
              <a:t>38</a:t>
            </a:fld>
            <a:endParaRPr lang="en-US" altLang="en-US">
              <a:latin typeface="Times New Roman" panose="02020603050405020304" pitchFamily="18" charset="0"/>
            </a:endParaRPr>
          </a:p>
        </p:txBody>
      </p:sp>
      <p:sp>
        <p:nvSpPr>
          <p:cNvPr id="14339" name="Rectangle 2">
            <a:extLst>
              <a:ext uri="{FF2B5EF4-FFF2-40B4-BE49-F238E27FC236}">
                <a16:creationId xmlns:a16="http://schemas.microsoft.com/office/drawing/2014/main" id="{CC52FF04-F6F4-4784-8783-331921111AAF}"/>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F8500EA1-9125-488B-86D4-E9966B87412F}"/>
              </a:ext>
            </a:extLst>
          </p:cNvPr>
          <p:cNvSpPr>
            <a:spLocks noGrp="1" noChangeArrowheads="1"/>
          </p:cNvSpPr>
          <p:nvPr>
            <p:ph type="body" idx="1"/>
          </p:nvPr>
        </p:nvSpPr>
        <p:spPr>
          <a:noFill/>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8C881B4C-EAFE-486B-B0CB-DA26A60B5064}"/>
              </a:ext>
            </a:extLst>
          </p:cNvPr>
          <p:cNvSpPr>
            <a:spLocks noGrp="1" noChangeArrowheads="1"/>
          </p:cNvSpPr>
          <p:nvPr>
            <p:ph type="sldNum" sz="quarter" idx="5"/>
          </p:nvPr>
        </p:nvSpPr>
        <p:spPr>
          <a:noFill/>
        </p:spPr>
        <p:txBody>
          <a:bodyPr/>
          <a:lstStyle>
            <a:lvl1pPr defTabSz="927100">
              <a:defRPr>
                <a:solidFill>
                  <a:schemeClr val="tx1"/>
                </a:solidFill>
                <a:latin typeface="Tahoma" panose="020B0604030504040204" pitchFamily="34" charset="0"/>
              </a:defRPr>
            </a:lvl1pPr>
            <a:lvl2pPr marL="744538" indent="-284163" defTabSz="927100">
              <a:defRPr>
                <a:solidFill>
                  <a:schemeClr val="tx1"/>
                </a:solidFill>
                <a:latin typeface="Tahoma" panose="020B0604030504040204" pitchFamily="34" charset="0"/>
              </a:defRPr>
            </a:lvl2pPr>
            <a:lvl3pPr marL="1146175" indent="-228600" defTabSz="927100">
              <a:defRPr>
                <a:solidFill>
                  <a:schemeClr val="tx1"/>
                </a:solidFill>
                <a:latin typeface="Tahoma" panose="020B0604030504040204" pitchFamily="34" charset="0"/>
              </a:defRPr>
            </a:lvl3pPr>
            <a:lvl4pPr marL="1604963" indent="-228600" defTabSz="927100">
              <a:defRPr>
                <a:solidFill>
                  <a:schemeClr val="tx1"/>
                </a:solidFill>
                <a:latin typeface="Tahoma" panose="020B0604030504040204" pitchFamily="34" charset="0"/>
              </a:defRPr>
            </a:lvl4pPr>
            <a:lvl5pPr marL="2063750" indent="-228600" defTabSz="927100">
              <a:defRPr>
                <a:solidFill>
                  <a:schemeClr val="tx1"/>
                </a:solidFill>
                <a:latin typeface="Tahoma" panose="020B0604030504040204" pitchFamily="34" charset="0"/>
              </a:defRPr>
            </a:lvl5pPr>
            <a:lvl6pPr marL="2520950" indent="-228600" defTabSz="927100" eaLnBrk="0" fontAlgn="base" hangingPunct="0">
              <a:spcBef>
                <a:spcPct val="0"/>
              </a:spcBef>
              <a:spcAft>
                <a:spcPct val="0"/>
              </a:spcAft>
              <a:defRPr>
                <a:solidFill>
                  <a:schemeClr val="tx1"/>
                </a:solidFill>
                <a:latin typeface="Tahoma" panose="020B0604030504040204" pitchFamily="34" charset="0"/>
              </a:defRPr>
            </a:lvl6pPr>
            <a:lvl7pPr marL="2978150" indent="-228600" defTabSz="927100" eaLnBrk="0" fontAlgn="base" hangingPunct="0">
              <a:spcBef>
                <a:spcPct val="0"/>
              </a:spcBef>
              <a:spcAft>
                <a:spcPct val="0"/>
              </a:spcAft>
              <a:defRPr>
                <a:solidFill>
                  <a:schemeClr val="tx1"/>
                </a:solidFill>
                <a:latin typeface="Tahoma" panose="020B0604030504040204" pitchFamily="34" charset="0"/>
              </a:defRPr>
            </a:lvl7pPr>
            <a:lvl8pPr marL="3435350" indent="-228600" defTabSz="927100" eaLnBrk="0" fontAlgn="base" hangingPunct="0">
              <a:spcBef>
                <a:spcPct val="0"/>
              </a:spcBef>
              <a:spcAft>
                <a:spcPct val="0"/>
              </a:spcAft>
              <a:defRPr>
                <a:solidFill>
                  <a:schemeClr val="tx1"/>
                </a:solidFill>
                <a:latin typeface="Tahoma" panose="020B0604030504040204" pitchFamily="34" charset="0"/>
              </a:defRPr>
            </a:lvl8pPr>
            <a:lvl9pPr marL="3892550" indent="-228600" defTabSz="927100" eaLnBrk="0" fontAlgn="base" hangingPunct="0">
              <a:spcBef>
                <a:spcPct val="0"/>
              </a:spcBef>
              <a:spcAft>
                <a:spcPct val="0"/>
              </a:spcAft>
              <a:defRPr>
                <a:solidFill>
                  <a:schemeClr val="tx1"/>
                </a:solidFill>
                <a:latin typeface="Tahoma" panose="020B0604030504040204" pitchFamily="34" charset="0"/>
              </a:defRPr>
            </a:lvl9pPr>
          </a:lstStyle>
          <a:p>
            <a:fld id="{AAE8BCC6-34B5-44B9-8233-DC16C23A00BB}" type="slidenum">
              <a:rPr lang="en-US" altLang="en-US">
                <a:latin typeface="Times New Roman" panose="02020603050405020304" pitchFamily="18" charset="0"/>
              </a:rPr>
              <a:pPr/>
              <a:t>39</a:t>
            </a:fld>
            <a:endParaRPr lang="en-US" altLang="en-US">
              <a:latin typeface="Times New Roman" panose="02020603050405020304" pitchFamily="18" charset="0"/>
            </a:endParaRPr>
          </a:p>
        </p:txBody>
      </p:sp>
      <p:sp>
        <p:nvSpPr>
          <p:cNvPr id="14339" name="Rectangle 2">
            <a:extLst>
              <a:ext uri="{FF2B5EF4-FFF2-40B4-BE49-F238E27FC236}">
                <a16:creationId xmlns:a16="http://schemas.microsoft.com/office/drawing/2014/main" id="{CC52FF04-F6F4-4784-8783-331921111AAF}"/>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F8500EA1-9125-488B-86D4-E9966B87412F}"/>
              </a:ext>
            </a:extLst>
          </p:cNvPr>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15931655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en-US"/>
          </a:p>
        </p:txBody>
      </p:sp>
      <p:sp>
        <p:nvSpPr>
          <p:cNvPr id="50180" name="Slide Number Placeholder 3"/>
          <p:cNvSpPr>
            <a:spLocks noGrp="1"/>
          </p:cNvSpPr>
          <p:nvPr>
            <p:ph type="sldNum" sz="quarter" idx="5"/>
          </p:nvPr>
        </p:nvSpPr>
        <p:spPr>
          <a:noFill/>
        </p:spPr>
        <p:txBody>
          <a:bodyPr/>
          <a:lstStyle/>
          <a:p>
            <a:fld id="{015568F2-A2D1-4333-B1EF-ECD43C442B1D}" type="slidenum">
              <a:rPr lang="en-US" smtClean="0"/>
              <a:pPr/>
              <a:t>40</a:t>
            </a:fld>
            <a:endParaRPr lang="en-US"/>
          </a:p>
        </p:txBody>
      </p:sp>
    </p:spTree>
    <p:extLst>
      <p:ext uri="{BB962C8B-B14F-4D97-AF65-F5344CB8AC3E}">
        <p14:creationId xmlns:p14="http://schemas.microsoft.com/office/powerpoint/2010/main" val="38745081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566CDA-6A17-435C-8823-26B7A26BE7E7}" type="slidenum">
              <a:rPr lang="en-US" smtClean="0"/>
              <a:t>45</a:t>
            </a:fld>
            <a:endParaRPr lang="en-US"/>
          </a:p>
        </p:txBody>
      </p:sp>
    </p:spTree>
    <p:extLst>
      <p:ext uri="{BB962C8B-B14F-4D97-AF65-F5344CB8AC3E}">
        <p14:creationId xmlns:p14="http://schemas.microsoft.com/office/powerpoint/2010/main" val="3452049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US"/>
          </a:p>
        </p:txBody>
      </p:sp>
      <p:sp>
        <p:nvSpPr>
          <p:cNvPr id="60420" name="Slide Number Placeholder 3"/>
          <p:cNvSpPr>
            <a:spLocks noGrp="1"/>
          </p:cNvSpPr>
          <p:nvPr>
            <p:ph type="sldNum" sz="quarter" idx="5"/>
          </p:nvPr>
        </p:nvSpPr>
        <p:spPr>
          <a:noFill/>
        </p:spPr>
        <p:txBody>
          <a:bodyPr/>
          <a:lstStyle/>
          <a:p>
            <a:fld id="{C625A056-CE42-465B-AA93-0ABC099A7CF5}" type="slidenum">
              <a:rPr lang="en-US" smtClean="0"/>
              <a:pPr/>
              <a:t>4</a:t>
            </a:fld>
            <a:endParaRPr lang="en-US"/>
          </a:p>
        </p:txBody>
      </p:sp>
    </p:spTree>
    <p:extLst>
      <p:ext uri="{BB962C8B-B14F-4D97-AF65-F5344CB8AC3E}">
        <p14:creationId xmlns:p14="http://schemas.microsoft.com/office/powerpoint/2010/main" val="34408869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566CDA-6A17-435C-8823-26B7A26BE7E7}" type="slidenum">
              <a:rPr lang="en-US" smtClean="0"/>
              <a:t>5</a:t>
            </a:fld>
            <a:endParaRPr lang="en-US"/>
          </a:p>
        </p:txBody>
      </p:sp>
    </p:spTree>
    <p:extLst>
      <p:ext uri="{BB962C8B-B14F-4D97-AF65-F5344CB8AC3E}">
        <p14:creationId xmlns:p14="http://schemas.microsoft.com/office/powerpoint/2010/main" val="4037050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566CDA-6A17-435C-8823-26B7A26BE7E7}" type="slidenum">
              <a:rPr lang="en-US" smtClean="0"/>
              <a:t>6</a:t>
            </a:fld>
            <a:endParaRPr lang="en-US"/>
          </a:p>
        </p:txBody>
      </p:sp>
    </p:spTree>
    <p:extLst>
      <p:ext uri="{BB962C8B-B14F-4D97-AF65-F5344CB8AC3E}">
        <p14:creationId xmlns:p14="http://schemas.microsoft.com/office/powerpoint/2010/main" val="40303571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566CDA-6A17-435C-8823-26B7A26BE7E7}" type="slidenum">
              <a:rPr lang="en-US" smtClean="0"/>
              <a:t>7</a:t>
            </a:fld>
            <a:endParaRPr lang="en-US"/>
          </a:p>
        </p:txBody>
      </p:sp>
    </p:spTree>
    <p:extLst>
      <p:ext uri="{BB962C8B-B14F-4D97-AF65-F5344CB8AC3E}">
        <p14:creationId xmlns:p14="http://schemas.microsoft.com/office/powerpoint/2010/main" val="33454236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566CDA-6A17-435C-8823-26B7A26BE7E7}" type="slidenum">
              <a:rPr lang="en-US" smtClean="0"/>
              <a:t>17</a:t>
            </a:fld>
            <a:endParaRPr lang="en-US"/>
          </a:p>
        </p:txBody>
      </p:sp>
    </p:spTree>
    <p:extLst>
      <p:ext uri="{BB962C8B-B14F-4D97-AF65-F5344CB8AC3E}">
        <p14:creationId xmlns:p14="http://schemas.microsoft.com/office/powerpoint/2010/main" val="1146512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pPr eaLnBrk="1" hangingPunct="1"/>
            <a:endParaRPr lang="en-US"/>
          </a:p>
        </p:txBody>
      </p:sp>
      <p:sp>
        <p:nvSpPr>
          <p:cNvPr id="47108" name="Slide Number Placeholder 3"/>
          <p:cNvSpPr>
            <a:spLocks noGrp="1"/>
          </p:cNvSpPr>
          <p:nvPr>
            <p:ph type="sldNum" sz="quarter" idx="5"/>
          </p:nvPr>
        </p:nvSpPr>
        <p:spPr>
          <a:noFill/>
        </p:spPr>
        <p:txBody>
          <a:bodyPr/>
          <a:lstStyle/>
          <a:p>
            <a:fld id="{67777FE1-7C56-44BE-A869-DAF8A238C7FA}" type="slidenum">
              <a:rPr lang="en-US" smtClean="0"/>
              <a:pPr/>
              <a:t>19</a:t>
            </a:fld>
            <a:endParaRPr lang="en-US"/>
          </a:p>
        </p:txBody>
      </p:sp>
    </p:spTree>
    <p:extLst>
      <p:ext uri="{BB962C8B-B14F-4D97-AF65-F5344CB8AC3E}">
        <p14:creationId xmlns:p14="http://schemas.microsoft.com/office/powerpoint/2010/main" val="2528330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endParaRPr lang="en-US" dirty="0"/>
          </a:p>
        </p:txBody>
      </p:sp>
      <p:sp>
        <p:nvSpPr>
          <p:cNvPr id="63492" name="Slide Number Placeholder 3"/>
          <p:cNvSpPr>
            <a:spLocks noGrp="1"/>
          </p:cNvSpPr>
          <p:nvPr>
            <p:ph type="sldNum" sz="quarter" idx="5"/>
          </p:nvPr>
        </p:nvSpPr>
        <p:spPr>
          <a:noFill/>
        </p:spPr>
        <p:txBody>
          <a:bodyPr/>
          <a:lstStyle/>
          <a:p>
            <a:fld id="{D8B28E04-B00C-42D2-9BD2-1F1443587851}" type="slidenum">
              <a:rPr lang="en-US" smtClean="0"/>
              <a:pPr/>
              <a:t>27</a:t>
            </a:fld>
            <a:endParaRPr lang="en-US"/>
          </a:p>
        </p:txBody>
      </p:sp>
    </p:spTree>
    <p:extLst>
      <p:ext uri="{BB962C8B-B14F-4D97-AF65-F5344CB8AC3E}">
        <p14:creationId xmlns:p14="http://schemas.microsoft.com/office/powerpoint/2010/main" val="4262918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566CDA-6A17-435C-8823-26B7A26BE7E7}" type="slidenum">
              <a:rPr lang="en-US" smtClean="0"/>
              <a:t>29</a:t>
            </a:fld>
            <a:endParaRPr lang="en-US"/>
          </a:p>
        </p:txBody>
      </p:sp>
    </p:spTree>
    <p:extLst>
      <p:ext uri="{BB962C8B-B14F-4D97-AF65-F5344CB8AC3E}">
        <p14:creationId xmlns:p14="http://schemas.microsoft.com/office/powerpoint/2010/main" val="26388353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0E064-C21D-4E19-B000-953EEE75CDF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55FEAF7-04C4-4B79-AA3E-3438DDBC63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A88F072-AFF9-4008-A3B8-B626B7D15176}"/>
              </a:ext>
            </a:extLst>
          </p:cNvPr>
          <p:cNvSpPr>
            <a:spLocks noGrp="1"/>
          </p:cNvSpPr>
          <p:nvPr>
            <p:ph type="dt" sz="half" idx="10"/>
          </p:nvPr>
        </p:nvSpPr>
        <p:spPr/>
        <p:txBody>
          <a:bodyPr/>
          <a:lstStyle/>
          <a:p>
            <a:fld id="{E2CC64A9-E17D-4154-A95A-CDDEC5649B0B}" type="datetime1">
              <a:rPr lang="en-US" smtClean="0"/>
              <a:t>4/30/2023</a:t>
            </a:fld>
            <a:endParaRPr lang="en-US"/>
          </a:p>
        </p:txBody>
      </p:sp>
      <p:sp>
        <p:nvSpPr>
          <p:cNvPr id="5" name="Footer Placeholder 4">
            <a:extLst>
              <a:ext uri="{FF2B5EF4-FFF2-40B4-BE49-F238E27FC236}">
                <a16:creationId xmlns:a16="http://schemas.microsoft.com/office/drawing/2014/main" id="{D7D24050-C1B2-4DD6-9B15-ABA33D8CCB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CD323B-FF4B-431A-9524-DE643DFC18B6}"/>
              </a:ext>
            </a:extLst>
          </p:cNvPr>
          <p:cNvSpPr>
            <a:spLocks noGrp="1"/>
          </p:cNvSpPr>
          <p:nvPr>
            <p:ph type="sldNum" sz="quarter" idx="12"/>
          </p:nvPr>
        </p:nvSpPr>
        <p:spPr/>
        <p:txBody>
          <a:bodyPr/>
          <a:lstStyle/>
          <a:p>
            <a:fld id="{99F71A1A-31A9-4FA5-B879-5476ABEEDC5F}" type="slidenum">
              <a:rPr lang="en-US" smtClean="0"/>
              <a:t>‹#›</a:t>
            </a:fld>
            <a:endParaRPr lang="en-US"/>
          </a:p>
        </p:txBody>
      </p:sp>
    </p:spTree>
    <p:extLst>
      <p:ext uri="{BB962C8B-B14F-4D97-AF65-F5344CB8AC3E}">
        <p14:creationId xmlns:p14="http://schemas.microsoft.com/office/powerpoint/2010/main" val="1230728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78111-4E95-425A-8688-5DDD0C18DD6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9786678-682C-4587-8ABE-47CD5A4396E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9D992D-BA9F-458A-B4CB-803BA302BB9E}"/>
              </a:ext>
            </a:extLst>
          </p:cNvPr>
          <p:cNvSpPr>
            <a:spLocks noGrp="1"/>
          </p:cNvSpPr>
          <p:nvPr>
            <p:ph type="dt" sz="half" idx="10"/>
          </p:nvPr>
        </p:nvSpPr>
        <p:spPr/>
        <p:txBody>
          <a:bodyPr/>
          <a:lstStyle/>
          <a:p>
            <a:fld id="{0699FAA5-A11C-4345-9EB1-3F912FB1F3B1}" type="datetime1">
              <a:rPr lang="en-US" smtClean="0"/>
              <a:t>4/30/2023</a:t>
            </a:fld>
            <a:endParaRPr lang="en-US"/>
          </a:p>
        </p:txBody>
      </p:sp>
      <p:sp>
        <p:nvSpPr>
          <p:cNvPr id="5" name="Footer Placeholder 4">
            <a:extLst>
              <a:ext uri="{FF2B5EF4-FFF2-40B4-BE49-F238E27FC236}">
                <a16:creationId xmlns:a16="http://schemas.microsoft.com/office/drawing/2014/main" id="{F278AE8B-EB57-4492-A211-44A3DA5AD0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4C3824-A900-4382-A110-6081C37FB56C}"/>
              </a:ext>
            </a:extLst>
          </p:cNvPr>
          <p:cNvSpPr>
            <a:spLocks noGrp="1"/>
          </p:cNvSpPr>
          <p:nvPr>
            <p:ph type="sldNum" sz="quarter" idx="12"/>
          </p:nvPr>
        </p:nvSpPr>
        <p:spPr/>
        <p:txBody>
          <a:bodyPr/>
          <a:lstStyle/>
          <a:p>
            <a:fld id="{99F71A1A-31A9-4FA5-B879-5476ABEEDC5F}" type="slidenum">
              <a:rPr lang="en-US" smtClean="0"/>
              <a:t>‹#›</a:t>
            </a:fld>
            <a:endParaRPr lang="en-US"/>
          </a:p>
        </p:txBody>
      </p:sp>
    </p:spTree>
    <p:extLst>
      <p:ext uri="{BB962C8B-B14F-4D97-AF65-F5344CB8AC3E}">
        <p14:creationId xmlns:p14="http://schemas.microsoft.com/office/powerpoint/2010/main" val="931788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2839FF-770E-46A2-B792-CEB3E791586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E668FEC-8623-4697-B968-826E520009B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6B7030-1314-4E1E-894B-D212FFFA361A}"/>
              </a:ext>
            </a:extLst>
          </p:cNvPr>
          <p:cNvSpPr>
            <a:spLocks noGrp="1"/>
          </p:cNvSpPr>
          <p:nvPr>
            <p:ph type="dt" sz="half" idx="10"/>
          </p:nvPr>
        </p:nvSpPr>
        <p:spPr/>
        <p:txBody>
          <a:bodyPr/>
          <a:lstStyle/>
          <a:p>
            <a:fld id="{484358FD-6E91-4200-B514-8986C4ECC2EF}" type="datetime1">
              <a:rPr lang="en-US" smtClean="0"/>
              <a:t>4/30/2023</a:t>
            </a:fld>
            <a:endParaRPr lang="en-US"/>
          </a:p>
        </p:txBody>
      </p:sp>
      <p:sp>
        <p:nvSpPr>
          <p:cNvPr id="5" name="Footer Placeholder 4">
            <a:extLst>
              <a:ext uri="{FF2B5EF4-FFF2-40B4-BE49-F238E27FC236}">
                <a16:creationId xmlns:a16="http://schemas.microsoft.com/office/drawing/2014/main" id="{2D0E2FEB-281A-416D-B647-3526864FCE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5FA50E-5E28-460A-9224-8D3926AF8C72}"/>
              </a:ext>
            </a:extLst>
          </p:cNvPr>
          <p:cNvSpPr>
            <a:spLocks noGrp="1"/>
          </p:cNvSpPr>
          <p:nvPr>
            <p:ph type="sldNum" sz="quarter" idx="12"/>
          </p:nvPr>
        </p:nvSpPr>
        <p:spPr/>
        <p:txBody>
          <a:bodyPr/>
          <a:lstStyle/>
          <a:p>
            <a:fld id="{99F71A1A-31A9-4FA5-B879-5476ABEEDC5F}" type="slidenum">
              <a:rPr lang="en-US" smtClean="0"/>
              <a:t>‹#›</a:t>
            </a:fld>
            <a:endParaRPr lang="en-US"/>
          </a:p>
        </p:txBody>
      </p:sp>
    </p:spTree>
    <p:extLst>
      <p:ext uri="{BB962C8B-B14F-4D97-AF65-F5344CB8AC3E}">
        <p14:creationId xmlns:p14="http://schemas.microsoft.com/office/powerpoint/2010/main" val="674560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D0518-FFF2-42AE-810A-F305EF4C77E9}"/>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67EEF830-48BF-42EC-B969-2CB2B50575C3}"/>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20C60B6-30E5-4D02-8385-BF5D2D5B15C2}"/>
              </a:ext>
            </a:extLst>
          </p:cNvPr>
          <p:cNvSpPr>
            <a:spLocks noGrp="1"/>
          </p:cNvSpPr>
          <p:nvPr>
            <p:ph type="dt" sz="half" idx="10"/>
          </p:nvPr>
        </p:nvSpPr>
        <p:spPr/>
        <p:txBody>
          <a:bodyPr/>
          <a:lstStyle/>
          <a:p>
            <a:fld id="{463B63F7-F2F9-46F9-807E-06DDB4E02CEC}" type="datetime1">
              <a:rPr lang="en-US" smtClean="0"/>
              <a:t>4/30/2023</a:t>
            </a:fld>
            <a:endParaRPr lang="en-US"/>
          </a:p>
        </p:txBody>
      </p:sp>
      <p:sp>
        <p:nvSpPr>
          <p:cNvPr id="5" name="Footer Placeholder 4">
            <a:extLst>
              <a:ext uri="{FF2B5EF4-FFF2-40B4-BE49-F238E27FC236}">
                <a16:creationId xmlns:a16="http://schemas.microsoft.com/office/drawing/2014/main" id="{42E97BD7-D407-490E-9C8D-C238EAEE67C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7CBB4FF-9061-4358-B975-75610D06DFAC}"/>
              </a:ext>
            </a:extLst>
          </p:cNvPr>
          <p:cNvSpPr>
            <a:spLocks noGrp="1"/>
          </p:cNvSpPr>
          <p:nvPr>
            <p:ph type="sldNum" sz="quarter" idx="12"/>
          </p:nvPr>
        </p:nvSpPr>
        <p:spPr/>
        <p:txBody>
          <a:bodyPr/>
          <a:lstStyle/>
          <a:p>
            <a:fld id="{99F71A1A-31A9-4FA5-B879-5476ABEEDC5F}" type="slidenum">
              <a:rPr lang="en-US" smtClean="0"/>
              <a:t>‹#›</a:t>
            </a:fld>
            <a:endParaRPr lang="en-US"/>
          </a:p>
        </p:txBody>
      </p:sp>
    </p:spTree>
    <p:extLst>
      <p:ext uri="{BB962C8B-B14F-4D97-AF65-F5344CB8AC3E}">
        <p14:creationId xmlns:p14="http://schemas.microsoft.com/office/powerpoint/2010/main" val="2755177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D9E7E-3FD6-4DD3-97B3-7B3DDEE6AF2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D4EE56D-EF4A-40FA-98A3-D9779F2DC94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76ABC93-4437-4301-96B8-BAD9C7BC3830}"/>
              </a:ext>
            </a:extLst>
          </p:cNvPr>
          <p:cNvSpPr>
            <a:spLocks noGrp="1"/>
          </p:cNvSpPr>
          <p:nvPr>
            <p:ph type="dt" sz="half" idx="10"/>
          </p:nvPr>
        </p:nvSpPr>
        <p:spPr/>
        <p:txBody>
          <a:bodyPr/>
          <a:lstStyle/>
          <a:p>
            <a:fld id="{6F2052F8-3E4C-4254-A2B8-6AA9507EAA29}" type="datetime1">
              <a:rPr lang="en-US" smtClean="0"/>
              <a:t>4/30/2023</a:t>
            </a:fld>
            <a:endParaRPr lang="en-US"/>
          </a:p>
        </p:txBody>
      </p:sp>
      <p:sp>
        <p:nvSpPr>
          <p:cNvPr id="5" name="Footer Placeholder 4">
            <a:extLst>
              <a:ext uri="{FF2B5EF4-FFF2-40B4-BE49-F238E27FC236}">
                <a16:creationId xmlns:a16="http://schemas.microsoft.com/office/drawing/2014/main" id="{24C70441-6352-473E-A661-EC467BA9C6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BBC101-3723-4336-B912-E00D14DB3E08}"/>
              </a:ext>
            </a:extLst>
          </p:cNvPr>
          <p:cNvSpPr>
            <a:spLocks noGrp="1"/>
          </p:cNvSpPr>
          <p:nvPr>
            <p:ph type="sldNum" sz="quarter" idx="12"/>
          </p:nvPr>
        </p:nvSpPr>
        <p:spPr/>
        <p:txBody>
          <a:bodyPr/>
          <a:lstStyle/>
          <a:p>
            <a:fld id="{99F71A1A-31A9-4FA5-B879-5476ABEEDC5F}" type="slidenum">
              <a:rPr lang="en-US" smtClean="0"/>
              <a:t>‹#›</a:t>
            </a:fld>
            <a:endParaRPr lang="en-US"/>
          </a:p>
        </p:txBody>
      </p:sp>
    </p:spTree>
    <p:extLst>
      <p:ext uri="{BB962C8B-B14F-4D97-AF65-F5344CB8AC3E}">
        <p14:creationId xmlns:p14="http://schemas.microsoft.com/office/powerpoint/2010/main" val="3582710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E48DF-A73B-4640-8F7C-48FCC8FE10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E5A49C-74BB-488C-9FB3-49CDD0F922B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7871343-9A72-4452-91FD-82E1003FA02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FF60895-0A46-4B6D-929E-3D99B1EF03D1}"/>
              </a:ext>
            </a:extLst>
          </p:cNvPr>
          <p:cNvSpPr>
            <a:spLocks noGrp="1"/>
          </p:cNvSpPr>
          <p:nvPr>
            <p:ph type="dt" sz="half" idx="10"/>
          </p:nvPr>
        </p:nvSpPr>
        <p:spPr/>
        <p:txBody>
          <a:bodyPr/>
          <a:lstStyle/>
          <a:p>
            <a:fld id="{33CC82FA-AD69-4415-9532-EE5881857A53}" type="datetime1">
              <a:rPr lang="en-US" smtClean="0"/>
              <a:t>4/30/2023</a:t>
            </a:fld>
            <a:endParaRPr lang="en-US"/>
          </a:p>
        </p:txBody>
      </p:sp>
      <p:sp>
        <p:nvSpPr>
          <p:cNvPr id="6" name="Footer Placeholder 5">
            <a:extLst>
              <a:ext uri="{FF2B5EF4-FFF2-40B4-BE49-F238E27FC236}">
                <a16:creationId xmlns:a16="http://schemas.microsoft.com/office/drawing/2014/main" id="{025EA93C-7979-4262-9693-5C02450C28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30ACCF-FA73-42CE-B213-F5B68BDA78F2}"/>
              </a:ext>
            </a:extLst>
          </p:cNvPr>
          <p:cNvSpPr>
            <a:spLocks noGrp="1"/>
          </p:cNvSpPr>
          <p:nvPr>
            <p:ph type="sldNum" sz="quarter" idx="12"/>
          </p:nvPr>
        </p:nvSpPr>
        <p:spPr/>
        <p:txBody>
          <a:bodyPr/>
          <a:lstStyle/>
          <a:p>
            <a:fld id="{99F71A1A-31A9-4FA5-B879-5476ABEEDC5F}" type="slidenum">
              <a:rPr lang="en-US" smtClean="0"/>
              <a:t>‹#›</a:t>
            </a:fld>
            <a:endParaRPr lang="en-US"/>
          </a:p>
        </p:txBody>
      </p:sp>
    </p:spTree>
    <p:extLst>
      <p:ext uri="{BB962C8B-B14F-4D97-AF65-F5344CB8AC3E}">
        <p14:creationId xmlns:p14="http://schemas.microsoft.com/office/powerpoint/2010/main" val="326321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897AA-EDEE-4774-B3B7-D42A5E1D9ED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BC653A4-19C8-4EAB-9055-CC6B37EA90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7D4061F-A4A0-46B3-8025-059792B3FA3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66F4B87-E032-46A9-A8C3-6252262E38C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AD8C2D3-9C4E-4425-9F33-119B3F84534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AA9DD3B-ED7B-47B1-8F87-95B6DC45C2EA}"/>
              </a:ext>
            </a:extLst>
          </p:cNvPr>
          <p:cNvSpPr>
            <a:spLocks noGrp="1"/>
          </p:cNvSpPr>
          <p:nvPr>
            <p:ph type="dt" sz="half" idx="10"/>
          </p:nvPr>
        </p:nvSpPr>
        <p:spPr/>
        <p:txBody>
          <a:bodyPr/>
          <a:lstStyle/>
          <a:p>
            <a:fld id="{99102D44-2116-41E4-854A-72F11A965D39}" type="datetime1">
              <a:rPr lang="en-US" smtClean="0"/>
              <a:t>4/30/2023</a:t>
            </a:fld>
            <a:endParaRPr lang="en-US"/>
          </a:p>
        </p:txBody>
      </p:sp>
      <p:sp>
        <p:nvSpPr>
          <p:cNvPr id="8" name="Footer Placeholder 7">
            <a:extLst>
              <a:ext uri="{FF2B5EF4-FFF2-40B4-BE49-F238E27FC236}">
                <a16:creationId xmlns:a16="http://schemas.microsoft.com/office/drawing/2014/main" id="{3681D180-3C14-4804-AE56-E9B0428B907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AA23B75-FD9C-4AC0-B615-062A65531CAD}"/>
              </a:ext>
            </a:extLst>
          </p:cNvPr>
          <p:cNvSpPr>
            <a:spLocks noGrp="1"/>
          </p:cNvSpPr>
          <p:nvPr>
            <p:ph type="sldNum" sz="quarter" idx="12"/>
          </p:nvPr>
        </p:nvSpPr>
        <p:spPr/>
        <p:txBody>
          <a:bodyPr/>
          <a:lstStyle/>
          <a:p>
            <a:fld id="{99F71A1A-31A9-4FA5-B879-5476ABEEDC5F}" type="slidenum">
              <a:rPr lang="en-US" smtClean="0"/>
              <a:t>‹#›</a:t>
            </a:fld>
            <a:endParaRPr lang="en-US"/>
          </a:p>
        </p:txBody>
      </p:sp>
    </p:spTree>
    <p:extLst>
      <p:ext uri="{BB962C8B-B14F-4D97-AF65-F5344CB8AC3E}">
        <p14:creationId xmlns:p14="http://schemas.microsoft.com/office/powerpoint/2010/main" val="1427859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F69C-CACC-4C37-A878-0232EF60F66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D030777-79DF-4782-BC83-58E42131AB0C}"/>
              </a:ext>
            </a:extLst>
          </p:cNvPr>
          <p:cNvSpPr>
            <a:spLocks noGrp="1"/>
          </p:cNvSpPr>
          <p:nvPr>
            <p:ph type="dt" sz="half" idx="10"/>
          </p:nvPr>
        </p:nvSpPr>
        <p:spPr/>
        <p:txBody>
          <a:bodyPr/>
          <a:lstStyle/>
          <a:p>
            <a:fld id="{37041516-0C2C-4923-90F0-9205C98F90D2}" type="datetime1">
              <a:rPr lang="en-US" smtClean="0"/>
              <a:t>4/30/2023</a:t>
            </a:fld>
            <a:endParaRPr lang="en-US"/>
          </a:p>
        </p:txBody>
      </p:sp>
      <p:sp>
        <p:nvSpPr>
          <p:cNvPr id="4" name="Footer Placeholder 3">
            <a:extLst>
              <a:ext uri="{FF2B5EF4-FFF2-40B4-BE49-F238E27FC236}">
                <a16:creationId xmlns:a16="http://schemas.microsoft.com/office/drawing/2014/main" id="{B9178E82-BAE3-4BF6-9D21-220250B564C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D1F61E5-7B48-4052-8998-EEF1DB557ADF}"/>
              </a:ext>
            </a:extLst>
          </p:cNvPr>
          <p:cNvSpPr>
            <a:spLocks noGrp="1"/>
          </p:cNvSpPr>
          <p:nvPr>
            <p:ph type="sldNum" sz="quarter" idx="12"/>
          </p:nvPr>
        </p:nvSpPr>
        <p:spPr/>
        <p:txBody>
          <a:bodyPr/>
          <a:lstStyle/>
          <a:p>
            <a:fld id="{99F71A1A-31A9-4FA5-B879-5476ABEEDC5F}" type="slidenum">
              <a:rPr lang="en-US" smtClean="0"/>
              <a:t>‹#›</a:t>
            </a:fld>
            <a:endParaRPr lang="en-US"/>
          </a:p>
        </p:txBody>
      </p:sp>
    </p:spTree>
    <p:extLst>
      <p:ext uri="{BB962C8B-B14F-4D97-AF65-F5344CB8AC3E}">
        <p14:creationId xmlns:p14="http://schemas.microsoft.com/office/powerpoint/2010/main" val="3108576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F272391-E9BB-45B6-93AC-6776A7FBC992}"/>
              </a:ext>
            </a:extLst>
          </p:cNvPr>
          <p:cNvSpPr>
            <a:spLocks noGrp="1"/>
          </p:cNvSpPr>
          <p:nvPr>
            <p:ph type="dt" sz="half" idx="10"/>
          </p:nvPr>
        </p:nvSpPr>
        <p:spPr/>
        <p:txBody>
          <a:bodyPr/>
          <a:lstStyle/>
          <a:p>
            <a:fld id="{F29A7216-FBEE-42B3-8C98-13F83FB98E70}" type="datetime1">
              <a:rPr lang="en-US" smtClean="0"/>
              <a:t>4/30/2023</a:t>
            </a:fld>
            <a:endParaRPr lang="en-US"/>
          </a:p>
        </p:txBody>
      </p:sp>
      <p:sp>
        <p:nvSpPr>
          <p:cNvPr id="3" name="Footer Placeholder 2">
            <a:extLst>
              <a:ext uri="{FF2B5EF4-FFF2-40B4-BE49-F238E27FC236}">
                <a16:creationId xmlns:a16="http://schemas.microsoft.com/office/drawing/2014/main" id="{6DAEFA41-9541-412E-BF47-E86B355A0C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87F494C-2DAE-4DFA-BC37-2BE3E240EA3E}"/>
              </a:ext>
            </a:extLst>
          </p:cNvPr>
          <p:cNvSpPr>
            <a:spLocks noGrp="1"/>
          </p:cNvSpPr>
          <p:nvPr>
            <p:ph type="sldNum" sz="quarter" idx="12"/>
          </p:nvPr>
        </p:nvSpPr>
        <p:spPr/>
        <p:txBody>
          <a:bodyPr/>
          <a:lstStyle/>
          <a:p>
            <a:fld id="{99F71A1A-31A9-4FA5-B879-5476ABEEDC5F}" type="slidenum">
              <a:rPr lang="en-US" smtClean="0"/>
              <a:t>‹#›</a:t>
            </a:fld>
            <a:endParaRPr lang="en-US"/>
          </a:p>
        </p:txBody>
      </p:sp>
    </p:spTree>
    <p:extLst>
      <p:ext uri="{BB962C8B-B14F-4D97-AF65-F5344CB8AC3E}">
        <p14:creationId xmlns:p14="http://schemas.microsoft.com/office/powerpoint/2010/main" val="44328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0B5FE-C289-4099-B1F9-578C79A2CA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675B7B-368D-43CE-985A-2BDCBC67D03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A8DEF3B-B832-4BD9-B033-2887CA9781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1CB04F5-FB66-427D-ABEA-0C125F6DC297}"/>
              </a:ext>
            </a:extLst>
          </p:cNvPr>
          <p:cNvSpPr>
            <a:spLocks noGrp="1"/>
          </p:cNvSpPr>
          <p:nvPr>
            <p:ph type="dt" sz="half" idx="10"/>
          </p:nvPr>
        </p:nvSpPr>
        <p:spPr/>
        <p:txBody>
          <a:bodyPr/>
          <a:lstStyle/>
          <a:p>
            <a:fld id="{304784BF-45BB-420A-A231-4C28EE986525}" type="datetime1">
              <a:rPr lang="en-US" smtClean="0"/>
              <a:t>4/30/2023</a:t>
            </a:fld>
            <a:endParaRPr lang="en-US"/>
          </a:p>
        </p:txBody>
      </p:sp>
      <p:sp>
        <p:nvSpPr>
          <p:cNvPr id="6" name="Footer Placeholder 5">
            <a:extLst>
              <a:ext uri="{FF2B5EF4-FFF2-40B4-BE49-F238E27FC236}">
                <a16:creationId xmlns:a16="http://schemas.microsoft.com/office/drawing/2014/main" id="{FBD65B1F-6129-4D74-BBC3-0CE1F48956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DB4059-E141-4EAF-9E68-0BAF4346D2BE}"/>
              </a:ext>
            </a:extLst>
          </p:cNvPr>
          <p:cNvSpPr>
            <a:spLocks noGrp="1"/>
          </p:cNvSpPr>
          <p:nvPr>
            <p:ph type="sldNum" sz="quarter" idx="12"/>
          </p:nvPr>
        </p:nvSpPr>
        <p:spPr/>
        <p:txBody>
          <a:bodyPr/>
          <a:lstStyle/>
          <a:p>
            <a:fld id="{99F71A1A-31A9-4FA5-B879-5476ABEEDC5F}" type="slidenum">
              <a:rPr lang="en-US" smtClean="0"/>
              <a:t>‹#›</a:t>
            </a:fld>
            <a:endParaRPr lang="en-US"/>
          </a:p>
        </p:txBody>
      </p:sp>
    </p:spTree>
    <p:extLst>
      <p:ext uri="{BB962C8B-B14F-4D97-AF65-F5344CB8AC3E}">
        <p14:creationId xmlns:p14="http://schemas.microsoft.com/office/powerpoint/2010/main" val="2024277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1540D-1879-4B93-87BB-FF7B380A04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BA456AB-D8C6-4028-AAC3-4D5429C07B5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F9D1C44-DAC1-48A2-A25E-16375428F8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DA739A1-6E84-45EB-B8EF-E195E9B90B2A}"/>
              </a:ext>
            </a:extLst>
          </p:cNvPr>
          <p:cNvSpPr>
            <a:spLocks noGrp="1"/>
          </p:cNvSpPr>
          <p:nvPr>
            <p:ph type="dt" sz="half" idx="10"/>
          </p:nvPr>
        </p:nvSpPr>
        <p:spPr/>
        <p:txBody>
          <a:bodyPr/>
          <a:lstStyle/>
          <a:p>
            <a:fld id="{4069A12D-D1FE-40FD-B831-770FBB4A88FA}" type="datetime1">
              <a:rPr lang="en-US" smtClean="0"/>
              <a:t>4/30/2023</a:t>
            </a:fld>
            <a:endParaRPr lang="en-US"/>
          </a:p>
        </p:txBody>
      </p:sp>
      <p:sp>
        <p:nvSpPr>
          <p:cNvPr id="6" name="Footer Placeholder 5">
            <a:extLst>
              <a:ext uri="{FF2B5EF4-FFF2-40B4-BE49-F238E27FC236}">
                <a16:creationId xmlns:a16="http://schemas.microsoft.com/office/drawing/2014/main" id="{A6363288-C903-4406-9EB4-07DF5CC9B2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5C1E82-EDD2-44E4-B35E-86BF9F0989EA}"/>
              </a:ext>
            </a:extLst>
          </p:cNvPr>
          <p:cNvSpPr>
            <a:spLocks noGrp="1"/>
          </p:cNvSpPr>
          <p:nvPr>
            <p:ph type="sldNum" sz="quarter" idx="12"/>
          </p:nvPr>
        </p:nvSpPr>
        <p:spPr/>
        <p:txBody>
          <a:bodyPr/>
          <a:lstStyle/>
          <a:p>
            <a:fld id="{99F71A1A-31A9-4FA5-B879-5476ABEEDC5F}" type="slidenum">
              <a:rPr lang="en-US" smtClean="0"/>
              <a:t>‹#›</a:t>
            </a:fld>
            <a:endParaRPr lang="en-US"/>
          </a:p>
        </p:txBody>
      </p:sp>
    </p:spTree>
    <p:extLst>
      <p:ext uri="{BB962C8B-B14F-4D97-AF65-F5344CB8AC3E}">
        <p14:creationId xmlns:p14="http://schemas.microsoft.com/office/powerpoint/2010/main" val="40917060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7A4F8B4-F2A0-4009-9F28-B75F0DF079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F92F1CB-25ED-4272-B657-6E528BF567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4E3ECB-16CA-4D57-8C4D-75EE67B31A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B9AF2D-DA06-47E3-9451-39B173FC8B76}" type="datetime1">
              <a:rPr lang="en-US" smtClean="0"/>
              <a:t>4/30/2023</a:t>
            </a:fld>
            <a:endParaRPr lang="en-US"/>
          </a:p>
        </p:txBody>
      </p:sp>
      <p:sp>
        <p:nvSpPr>
          <p:cNvPr id="5" name="Footer Placeholder 4">
            <a:extLst>
              <a:ext uri="{FF2B5EF4-FFF2-40B4-BE49-F238E27FC236}">
                <a16:creationId xmlns:a16="http://schemas.microsoft.com/office/drawing/2014/main" id="{1784CDB8-816C-489F-94EB-E1DA393D38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B63B2E4-630A-4901-9145-4546109066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F71A1A-31A9-4FA5-B879-5476ABEEDC5F}" type="slidenum">
              <a:rPr lang="en-US" smtClean="0"/>
              <a:t>‹#›</a:t>
            </a:fld>
            <a:endParaRPr lang="en-US"/>
          </a:p>
        </p:txBody>
      </p:sp>
    </p:spTree>
    <p:extLst>
      <p:ext uri="{BB962C8B-B14F-4D97-AF65-F5344CB8AC3E}">
        <p14:creationId xmlns:p14="http://schemas.microsoft.com/office/powerpoint/2010/main" val="37444488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524A4-20CE-4C90-8026-7DFCEEF4DDDD}"/>
              </a:ext>
            </a:extLst>
          </p:cNvPr>
          <p:cNvSpPr>
            <a:spLocks noGrp="1"/>
          </p:cNvSpPr>
          <p:nvPr>
            <p:ph type="ctrTitle"/>
          </p:nvPr>
        </p:nvSpPr>
        <p:spPr>
          <a:xfrm>
            <a:off x="2066924" y="304799"/>
            <a:ext cx="7820026" cy="6051551"/>
          </a:xfrm>
        </p:spPr>
        <p:txBody>
          <a:bodyPr>
            <a:normAutofit/>
          </a:bodyPr>
          <a:lstStyle/>
          <a:p>
            <a:pPr>
              <a:lnSpc>
                <a:spcPct val="100000"/>
              </a:lnSpc>
            </a:pPr>
            <a:br>
              <a:rPr lang="en-US" sz="1600" dirty="0">
                <a:latin typeface="Times New Roman" panose="02020603050405020304" pitchFamily="18" charset="0"/>
                <a:cs typeface="Times New Roman" panose="02020603050405020304" pitchFamily="18" charset="0"/>
              </a:rPr>
            </a:br>
            <a:br>
              <a:rPr lang="en-US" sz="1600" dirty="0">
                <a:latin typeface="Times New Roman" panose="02020603050405020304" pitchFamily="18" charset="0"/>
                <a:cs typeface="Times New Roman" panose="02020603050405020304" pitchFamily="18" charset="0"/>
              </a:rPr>
            </a:br>
            <a:r>
              <a:rPr lang="en-US" sz="3200" dirty="0"/>
              <a:t>Topic 3 </a:t>
            </a:r>
            <a:br>
              <a:rPr lang="en-US" sz="3200" dirty="0"/>
            </a:br>
            <a:br>
              <a:rPr lang="en-US" sz="3200" dirty="0"/>
            </a:br>
            <a:r>
              <a:rPr lang="en-US" sz="3200" dirty="0"/>
              <a:t>Concerted Action by Competitors: </a:t>
            </a:r>
            <a:br>
              <a:rPr lang="en-US" sz="3200" dirty="0"/>
            </a:br>
            <a:r>
              <a:rPr lang="en-US" sz="3200" dirty="0"/>
              <a:t>Section 1, The Rule of Reason &amp; the Per Se Rule</a:t>
            </a:r>
            <a:br>
              <a:rPr lang="en-US" sz="3200" dirty="0"/>
            </a:br>
            <a:br>
              <a:rPr lang="en-US" sz="2800" dirty="0"/>
            </a:br>
            <a:br>
              <a:rPr lang="en-US" sz="3200" dirty="0"/>
            </a:br>
            <a:r>
              <a:rPr lang="en-US" sz="2400" dirty="0"/>
              <a:t>Professor Steven Salop</a:t>
            </a:r>
            <a:br>
              <a:rPr lang="en-US" sz="2400" dirty="0"/>
            </a:br>
            <a:r>
              <a:rPr lang="en-US" sz="2400" dirty="0"/>
              <a:t>Antitrust Econ &amp; Law</a:t>
            </a:r>
            <a:br>
              <a:rPr lang="en-US" sz="2400" dirty="0"/>
            </a:br>
            <a:r>
              <a:rPr lang="en-US" sz="2400" dirty="0"/>
              <a:t>Fall 2021</a:t>
            </a:r>
            <a:endParaRPr lang="en-US" sz="2400" i="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9A9CFEFD-76EC-4D1D-9173-CAF0A72B5521}"/>
              </a:ext>
            </a:extLst>
          </p:cNvPr>
          <p:cNvSpPr>
            <a:spLocks noGrp="1"/>
          </p:cNvSpPr>
          <p:nvPr>
            <p:ph type="subTitle" idx="1"/>
          </p:nvPr>
        </p:nvSpPr>
        <p:spPr>
          <a:xfrm>
            <a:off x="367645" y="6740165"/>
            <a:ext cx="10300355" cy="782425"/>
          </a:xfrm>
        </p:spPr>
        <p:txBody>
          <a:bodyPr/>
          <a:lstStyle/>
          <a:p>
            <a:r>
              <a:rPr lang="en-US" dirty="0"/>
              <a:t>  </a:t>
            </a:r>
          </a:p>
        </p:txBody>
      </p:sp>
      <p:sp>
        <p:nvSpPr>
          <p:cNvPr id="4" name="Slide Number Placeholder 3">
            <a:extLst>
              <a:ext uri="{FF2B5EF4-FFF2-40B4-BE49-F238E27FC236}">
                <a16:creationId xmlns:a16="http://schemas.microsoft.com/office/drawing/2014/main" id="{642EE0A4-F653-41EE-9544-350C5C0E32D5}"/>
              </a:ext>
            </a:extLst>
          </p:cNvPr>
          <p:cNvSpPr>
            <a:spLocks noGrp="1"/>
          </p:cNvSpPr>
          <p:nvPr>
            <p:ph type="sldNum" sz="quarter" idx="12"/>
          </p:nvPr>
        </p:nvSpPr>
        <p:spPr/>
        <p:txBody>
          <a:bodyPr/>
          <a:lstStyle/>
          <a:p>
            <a:fld id="{99F71A1A-31A9-4FA5-B879-5476ABEEDC5F}" type="slidenum">
              <a:rPr lang="en-US" smtClean="0"/>
              <a:t>1</a:t>
            </a:fld>
            <a:endParaRPr lang="en-US"/>
          </a:p>
        </p:txBody>
      </p:sp>
    </p:spTree>
    <p:extLst>
      <p:ext uri="{BB962C8B-B14F-4D97-AF65-F5344CB8AC3E}">
        <p14:creationId xmlns:p14="http://schemas.microsoft.com/office/powerpoint/2010/main" val="3187474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29D80-8FFD-4F66-8BE2-BEE5DCE97747}"/>
              </a:ext>
            </a:extLst>
          </p:cNvPr>
          <p:cNvSpPr>
            <a:spLocks noGrp="1"/>
          </p:cNvSpPr>
          <p:nvPr>
            <p:ph type="title"/>
          </p:nvPr>
        </p:nvSpPr>
        <p:spPr>
          <a:xfrm>
            <a:off x="838200" y="294005"/>
            <a:ext cx="10515600" cy="1325563"/>
          </a:xfrm>
        </p:spPr>
        <p:txBody>
          <a:bodyPr>
            <a:normAutofit/>
          </a:bodyPr>
          <a:lstStyle/>
          <a:p>
            <a:r>
              <a:rPr lang="en-US" sz="3200" dirty="0"/>
              <a:t>Economic Analysis of Joint Buying in Spot Market:</a:t>
            </a:r>
            <a:br>
              <a:rPr lang="en-US" sz="3200" dirty="0"/>
            </a:br>
            <a:r>
              <a:rPr lang="en-US" sz="3200" i="1" dirty="0"/>
              <a:t>Why Would They Want to </a:t>
            </a:r>
            <a:r>
              <a:rPr lang="en-US" sz="3200" i="1" dirty="0">
                <a:solidFill>
                  <a:srgbClr val="C00000"/>
                </a:solidFill>
              </a:rPr>
              <a:t>RAISE </a:t>
            </a:r>
            <a:r>
              <a:rPr lang="en-US" sz="3200" i="1" dirty="0"/>
              <a:t>the spot price?</a:t>
            </a:r>
          </a:p>
        </p:txBody>
      </p:sp>
      <p:sp>
        <p:nvSpPr>
          <p:cNvPr id="3" name="Content Placeholder 2">
            <a:extLst>
              <a:ext uri="{FF2B5EF4-FFF2-40B4-BE49-F238E27FC236}">
                <a16:creationId xmlns:a16="http://schemas.microsoft.com/office/drawing/2014/main" id="{52FF6DA1-6A3E-4E70-8D77-279D56DE2DD9}"/>
              </a:ext>
            </a:extLst>
          </p:cNvPr>
          <p:cNvSpPr>
            <a:spLocks noGrp="1"/>
          </p:cNvSpPr>
          <p:nvPr>
            <p:ph sz="half" idx="1"/>
          </p:nvPr>
        </p:nvSpPr>
        <p:spPr>
          <a:xfrm>
            <a:off x="989814" y="2005012"/>
            <a:ext cx="5029986" cy="4351338"/>
          </a:xfrm>
        </p:spPr>
        <p:txBody>
          <a:bodyPr>
            <a:normAutofit fontScale="70000" lnSpcReduction="20000"/>
          </a:bodyPr>
          <a:lstStyle/>
          <a:p>
            <a:pPr marL="0" indent="0">
              <a:buNone/>
            </a:pPr>
            <a:r>
              <a:rPr lang="en-US" dirty="0"/>
              <a:t>Reducing Supply Raises Spot Price</a:t>
            </a:r>
          </a:p>
        </p:txBody>
      </p:sp>
      <p:sp>
        <p:nvSpPr>
          <p:cNvPr id="8" name="Content Placeholder 7">
            <a:extLst>
              <a:ext uri="{FF2B5EF4-FFF2-40B4-BE49-F238E27FC236}">
                <a16:creationId xmlns:a16="http://schemas.microsoft.com/office/drawing/2014/main" id="{82763E2E-037A-449D-9C84-4A22C37B357D}"/>
              </a:ext>
            </a:extLst>
          </p:cNvPr>
          <p:cNvSpPr>
            <a:spLocks noGrp="1"/>
          </p:cNvSpPr>
          <p:nvPr>
            <p:ph sz="half" idx="2"/>
          </p:nvPr>
        </p:nvSpPr>
        <p:spPr>
          <a:xfrm>
            <a:off x="6096000" y="2047875"/>
            <a:ext cx="5181600" cy="4486275"/>
          </a:xfrm>
        </p:spPr>
        <p:txBody>
          <a:bodyPr>
            <a:normAutofit fontScale="70000" lnSpcReduction="20000"/>
          </a:bodyPr>
          <a:lstStyle/>
          <a:p>
            <a:r>
              <a:rPr lang="en-US" b="1" dirty="0">
                <a:solidFill>
                  <a:srgbClr val="0070C0"/>
                </a:solidFill>
              </a:rPr>
              <a:t>Majors’ long-term contracts set “wholesale” price (W) to jobbers and gas stations equal to spot price </a:t>
            </a:r>
            <a:r>
              <a:rPr lang="en-US" b="1" i="1" dirty="0">
                <a:solidFill>
                  <a:srgbClr val="0070C0"/>
                </a:solidFill>
              </a:rPr>
              <a:t>(P) </a:t>
            </a:r>
            <a:r>
              <a:rPr lang="en-US" b="1" dirty="0">
                <a:solidFill>
                  <a:srgbClr val="0070C0"/>
                </a:solidFill>
              </a:rPr>
              <a:t>plus a markup </a:t>
            </a:r>
            <a:r>
              <a:rPr lang="en-US" b="1" i="1" dirty="0">
                <a:solidFill>
                  <a:srgbClr val="0070C0"/>
                </a:solidFill>
              </a:rPr>
              <a:t>(m)</a:t>
            </a:r>
            <a:br>
              <a:rPr lang="en-US" b="1" i="1" dirty="0">
                <a:solidFill>
                  <a:srgbClr val="0070C0"/>
                </a:solidFill>
              </a:rPr>
            </a:br>
            <a:endParaRPr lang="en-US" b="1" i="1" dirty="0">
              <a:solidFill>
                <a:srgbClr val="0070C0"/>
              </a:solidFill>
            </a:endParaRPr>
          </a:p>
          <a:p>
            <a:pPr marL="0" indent="0">
              <a:buNone/>
            </a:pPr>
            <a:r>
              <a:rPr lang="en-US" b="1" dirty="0">
                <a:solidFill>
                  <a:srgbClr val="0070C0"/>
                </a:solidFill>
              </a:rPr>
              <a:t>                        </a:t>
            </a:r>
            <a:r>
              <a:rPr lang="en-US" b="1" i="1" dirty="0">
                <a:solidFill>
                  <a:srgbClr val="0070C0"/>
                </a:solidFill>
              </a:rPr>
              <a:t>W = P +m</a:t>
            </a:r>
          </a:p>
          <a:p>
            <a:pPr marL="0" indent="0">
              <a:buNone/>
            </a:pPr>
            <a:endParaRPr lang="en-US" b="1" i="1" dirty="0">
              <a:solidFill>
                <a:srgbClr val="0070C0"/>
              </a:solidFill>
            </a:endParaRPr>
          </a:p>
          <a:p>
            <a:r>
              <a:rPr lang="en-US" b="1" dirty="0">
                <a:solidFill>
                  <a:srgbClr val="0070C0"/>
                </a:solidFill>
              </a:rPr>
              <a:t>So, Collective </a:t>
            </a:r>
            <a:r>
              <a:rPr lang="en-US" b="1" u="sng" dirty="0">
                <a:solidFill>
                  <a:srgbClr val="0070C0"/>
                </a:solidFill>
              </a:rPr>
              <a:t>buying</a:t>
            </a:r>
            <a:r>
              <a:rPr lang="en-US" b="1" dirty="0">
                <a:solidFill>
                  <a:srgbClr val="0070C0"/>
                </a:solidFill>
              </a:rPr>
              <a:t> removed the supply of dancing partners’ gas from the spot market, which allowed them to charge higher wholesale price as </a:t>
            </a:r>
            <a:r>
              <a:rPr lang="en-US" b="1" u="sng" dirty="0">
                <a:solidFill>
                  <a:srgbClr val="0070C0"/>
                </a:solidFill>
              </a:rPr>
              <a:t>Sellers</a:t>
            </a:r>
            <a:r>
              <a:rPr lang="en-US" b="1" dirty="0">
                <a:solidFill>
                  <a:srgbClr val="0070C0"/>
                </a:solidFill>
              </a:rPr>
              <a:t>.</a:t>
            </a:r>
          </a:p>
          <a:p>
            <a:endParaRPr lang="en-US" b="1" dirty="0">
              <a:solidFill>
                <a:srgbClr val="0070C0"/>
              </a:solidFill>
            </a:endParaRPr>
          </a:p>
          <a:p>
            <a:r>
              <a:rPr lang="en-US" b="1" dirty="0">
                <a:solidFill>
                  <a:srgbClr val="0070C0"/>
                </a:solidFill>
              </a:rPr>
              <a:t>Economic note: Collective buying eliminated “free riding” by one major getting the benefit as a seller without bearing the cost of the conduct as a buyer.</a:t>
            </a:r>
          </a:p>
        </p:txBody>
      </p:sp>
      <p:sp>
        <p:nvSpPr>
          <p:cNvPr id="4" name="Slide Number Placeholder 3">
            <a:extLst>
              <a:ext uri="{FF2B5EF4-FFF2-40B4-BE49-F238E27FC236}">
                <a16:creationId xmlns:a16="http://schemas.microsoft.com/office/drawing/2014/main" id="{858A7F35-4845-412B-80D9-0706D88FB6CE}"/>
              </a:ext>
            </a:extLst>
          </p:cNvPr>
          <p:cNvSpPr>
            <a:spLocks noGrp="1"/>
          </p:cNvSpPr>
          <p:nvPr>
            <p:ph type="sldNum" sz="quarter" idx="12"/>
          </p:nvPr>
        </p:nvSpPr>
        <p:spPr/>
        <p:txBody>
          <a:bodyPr/>
          <a:lstStyle/>
          <a:p>
            <a:fld id="{99F71A1A-31A9-4FA5-B879-5476ABEEDC5F}" type="slidenum">
              <a:rPr lang="en-US" smtClean="0"/>
              <a:t>10</a:t>
            </a:fld>
            <a:endParaRPr lang="en-US"/>
          </a:p>
        </p:txBody>
      </p:sp>
      <p:cxnSp>
        <p:nvCxnSpPr>
          <p:cNvPr id="10" name="Straight Connector 9">
            <a:extLst>
              <a:ext uri="{FF2B5EF4-FFF2-40B4-BE49-F238E27FC236}">
                <a16:creationId xmlns:a16="http://schemas.microsoft.com/office/drawing/2014/main" id="{3C1AA9F2-40FB-4B69-B76D-0956085EB4C8}"/>
              </a:ext>
            </a:extLst>
          </p:cNvPr>
          <p:cNvCxnSpPr>
            <a:cxnSpLocks/>
          </p:cNvCxnSpPr>
          <p:nvPr/>
        </p:nvCxnSpPr>
        <p:spPr>
          <a:xfrm>
            <a:off x="1385740" y="2875175"/>
            <a:ext cx="0" cy="199848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BF4861A-7043-408F-AE8B-B8782F333E6B}"/>
              </a:ext>
            </a:extLst>
          </p:cNvPr>
          <p:cNvCxnSpPr>
            <a:cxnSpLocks/>
          </p:cNvCxnSpPr>
          <p:nvPr/>
        </p:nvCxnSpPr>
        <p:spPr>
          <a:xfrm flipH="1">
            <a:off x="1385740" y="4873658"/>
            <a:ext cx="296944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243951F-1045-449A-BD2E-365B8675FB13}"/>
              </a:ext>
            </a:extLst>
          </p:cNvPr>
          <p:cNvCxnSpPr>
            <a:cxnSpLocks/>
          </p:cNvCxnSpPr>
          <p:nvPr/>
        </p:nvCxnSpPr>
        <p:spPr>
          <a:xfrm>
            <a:off x="1538140" y="3027575"/>
            <a:ext cx="2892458" cy="1525571"/>
          </a:xfrm>
          <a:prstGeom prst="line">
            <a:avLst/>
          </a:prstGeom>
          <a:ln w="571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94E05B3-7219-4A06-8AD0-D95FBBA085F1}"/>
              </a:ext>
            </a:extLst>
          </p:cNvPr>
          <p:cNvCxnSpPr>
            <a:cxnSpLocks/>
          </p:cNvCxnSpPr>
          <p:nvPr/>
        </p:nvCxnSpPr>
        <p:spPr>
          <a:xfrm>
            <a:off x="3696878" y="2875175"/>
            <a:ext cx="0" cy="1998483"/>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0172F6B-CDF7-4C2E-9928-CBBCCA352A44}"/>
              </a:ext>
            </a:extLst>
          </p:cNvPr>
          <p:cNvCxnSpPr>
            <a:cxnSpLocks/>
          </p:cNvCxnSpPr>
          <p:nvPr/>
        </p:nvCxnSpPr>
        <p:spPr>
          <a:xfrm>
            <a:off x="2784050" y="2875175"/>
            <a:ext cx="0" cy="1998483"/>
          </a:xfrm>
          <a:prstGeom prst="line">
            <a:avLst/>
          </a:prstGeom>
          <a:ln w="38100">
            <a:solidFill>
              <a:srgbClr val="C00000"/>
            </a:solidFill>
          </a:ln>
        </p:spPr>
        <p:style>
          <a:lnRef idx="1">
            <a:schemeClr val="accent2"/>
          </a:lnRef>
          <a:fillRef idx="0">
            <a:schemeClr val="accent2"/>
          </a:fillRef>
          <a:effectRef idx="0">
            <a:schemeClr val="accent2"/>
          </a:effectRef>
          <a:fontRef idx="minor">
            <a:schemeClr val="tx1"/>
          </a:fontRef>
        </p:style>
      </p:cxnSp>
      <p:sp>
        <p:nvSpPr>
          <p:cNvPr id="24" name="TextBox 23">
            <a:extLst>
              <a:ext uri="{FF2B5EF4-FFF2-40B4-BE49-F238E27FC236}">
                <a16:creationId xmlns:a16="http://schemas.microsoft.com/office/drawing/2014/main" id="{DA5766DE-CE9D-4F47-908D-62430F27E7D0}"/>
              </a:ext>
            </a:extLst>
          </p:cNvPr>
          <p:cNvSpPr txBox="1"/>
          <p:nvPr/>
        </p:nvSpPr>
        <p:spPr>
          <a:xfrm flipH="1">
            <a:off x="2515544" y="5008595"/>
            <a:ext cx="1076068" cy="369332"/>
          </a:xfrm>
          <a:prstGeom prst="rect">
            <a:avLst/>
          </a:prstGeom>
          <a:noFill/>
        </p:spPr>
        <p:txBody>
          <a:bodyPr wrap="square" rtlCol="0">
            <a:spAutoFit/>
          </a:bodyPr>
          <a:lstStyle/>
          <a:p>
            <a:r>
              <a:rPr lang="en-US" b="1" dirty="0">
                <a:solidFill>
                  <a:srgbClr val="C00000"/>
                </a:solidFill>
              </a:rPr>
              <a:t>S2</a:t>
            </a:r>
          </a:p>
        </p:txBody>
      </p:sp>
      <p:sp>
        <p:nvSpPr>
          <p:cNvPr id="25" name="TextBox 24">
            <a:extLst>
              <a:ext uri="{FF2B5EF4-FFF2-40B4-BE49-F238E27FC236}">
                <a16:creationId xmlns:a16="http://schemas.microsoft.com/office/drawing/2014/main" id="{657A880C-5088-418D-BC59-3F8C56C4B0F2}"/>
              </a:ext>
            </a:extLst>
          </p:cNvPr>
          <p:cNvSpPr txBox="1"/>
          <p:nvPr/>
        </p:nvSpPr>
        <p:spPr>
          <a:xfrm>
            <a:off x="3419573" y="4994649"/>
            <a:ext cx="496479" cy="369332"/>
          </a:xfrm>
          <a:prstGeom prst="rect">
            <a:avLst/>
          </a:prstGeom>
          <a:noFill/>
        </p:spPr>
        <p:txBody>
          <a:bodyPr wrap="square" rtlCol="0">
            <a:spAutoFit/>
          </a:bodyPr>
          <a:lstStyle/>
          <a:p>
            <a:r>
              <a:rPr lang="en-US" b="1" dirty="0">
                <a:solidFill>
                  <a:srgbClr val="00B050"/>
                </a:solidFill>
              </a:rPr>
              <a:t>S1</a:t>
            </a:r>
          </a:p>
        </p:txBody>
      </p:sp>
      <p:sp>
        <p:nvSpPr>
          <p:cNvPr id="26" name="TextBox 25">
            <a:extLst>
              <a:ext uri="{FF2B5EF4-FFF2-40B4-BE49-F238E27FC236}">
                <a16:creationId xmlns:a16="http://schemas.microsoft.com/office/drawing/2014/main" id="{81CF63F4-3577-43C3-BECB-3F0A80048B9D}"/>
              </a:ext>
            </a:extLst>
          </p:cNvPr>
          <p:cNvSpPr txBox="1"/>
          <p:nvPr/>
        </p:nvSpPr>
        <p:spPr>
          <a:xfrm>
            <a:off x="843699" y="4002156"/>
            <a:ext cx="535756" cy="369332"/>
          </a:xfrm>
          <a:prstGeom prst="rect">
            <a:avLst/>
          </a:prstGeom>
          <a:noFill/>
        </p:spPr>
        <p:txBody>
          <a:bodyPr wrap="square" rtlCol="0">
            <a:spAutoFit/>
          </a:bodyPr>
          <a:lstStyle/>
          <a:p>
            <a:r>
              <a:rPr lang="en-US" b="1" dirty="0">
                <a:solidFill>
                  <a:srgbClr val="00B050"/>
                </a:solidFill>
              </a:rPr>
              <a:t>P1</a:t>
            </a:r>
          </a:p>
        </p:txBody>
      </p:sp>
      <p:sp>
        <p:nvSpPr>
          <p:cNvPr id="27" name="TextBox 26">
            <a:extLst>
              <a:ext uri="{FF2B5EF4-FFF2-40B4-BE49-F238E27FC236}">
                <a16:creationId xmlns:a16="http://schemas.microsoft.com/office/drawing/2014/main" id="{169EE4C0-1DF3-4AF5-9EFC-664A7530DDF0}"/>
              </a:ext>
            </a:extLst>
          </p:cNvPr>
          <p:cNvSpPr txBox="1"/>
          <p:nvPr/>
        </p:nvSpPr>
        <p:spPr>
          <a:xfrm>
            <a:off x="849984" y="3499986"/>
            <a:ext cx="535756" cy="369332"/>
          </a:xfrm>
          <a:prstGeom prst="rect">
            <a:avLst/>
          </a:prstGeom>
          <a:noFill/>
        </p:spPr>
        <p:txBody>
          <a:bodyPr wrap="square" rtlCol="0">
            <a:spAutoFit/>
          </a:bodyPr>
          <a:lstStyle/>
          <a:p>
            <a:r>
              <a:rPr lang="en-US" b="1" dirty="0">
                <a:solidFill>
                  <a:srgbClr val="C00000"/>
                </a:solidFill>
              </a:rPr>
              <a:t>P2</a:t>
            </a:r>
          </a:p>
        </p:txBody>
      </p:sp>
      <p:cxnSp>
        <p:nvCxnSpPr>
          <p:cNvPr id="29" name="Straight Connector 28">
            <a:extLst>
              <a:ext uri="{FF2B5EF4-FFF2-40B4-BE49-F238E27FC236}">
                <a16:creationId xmlns:a16="http://schemas.microsoft.com/office/drawing/2014/main" id="{9189AB1D-0384-4F81-87EB-DC110705EC6C}"/>
              </a:ext>
            </a:extLst>
          </p:cNvPr>
          <p:cNvCxnSpPr>
            <a:cxnSpLocks/>
            <a:stCxn id="26" idx="3"/>
          </p:cNvCxnSpPr>
          <p:nvPr/>
        </p:nvCxnSpPr>
        <p:spPr>
          <a:xfrm>
            <a:off x="1379455" y="4186822"/>
            <a:ext cx="233234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6AA563E-37F8-43E4-AAB7-8840855E44E8}"/>
              </a:ext>
            </a:extLst>
          </p:cNvPr>
          <p:cNvCxnSpPr>
            <a:cxnSpLocks/>
          </p:cNvCxnSpPr>
          <p:nvPr/>
        </p:nvCxnSpPr>
        <p:spPr>
          <a:xfrm>
            <a:off x="1385740" y="3684652"/>
            <a:ext cx="1398310"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Oval 4">
            <a:extLst>
              <a:ext uri="{FF2B5EF4-FFF2-40B4-BE49-F238E27FC236}">
                <a16:creationId xmlns:a16="http://schemas.microsoft.com/office/drawing/2014/main" id="{0CD9B4E4-6B75-43FA-998B-2C255FA3964E}"/>
              </a:ext>
            </a:extLst>
          </p:cNvPr>
          <p:cNvSpPr/>
          <p:nvPr/>
        </p:nvSpPr>
        <p:spPr>
          <a:xfrm>
            <a:off x="2696738" y="3513615"/>
            <a:ext cx="212725" cy="238125"/>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C00000"/>
              </a:solidFill>
            </a:endParaRPr>
          </a:p>
        </p:txBody>
      </p:sp>
      <p:sp>
        <p:nvSpPr>
          <p:cNvPr id="6" name="Oval 5">
            <a:extLst>
              <a:ext uri="{FF2B5EF4-FFF2-40B4-BE49-F238E27FC236}">
                <a16:creationId xmlns:a16="http://schemas.microsoft.com/office/drawing/2014/main" id="{5FA08D46-06E1-409E-B9CC-184FC1FEDBFF}"/>
              </a:ext>
            </a:extLst>
          </p:cNvPr>
          <p:cNvSpPr/>
          <p:nvPr/>
        </p:nvSpPr>
        <p:spPr>
          <a:xfrm>
            <a:off x="3586391" y="4052887"/>
            <a:ext cx="212725" cy="238125"/>
          </a:xfrm>
          <a:prstGeom prst="ellipse">
            <a:avLst/>
          </a:prstGeom>
          <a:solidFill>
            <a:srgbClr val="00B05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C00000"/>
              </a:solidFill>
            </a:endParaRPr>
          </a:p>
        </p:txBody>
      </p:sp>
    </p:spTree>
    <p:extLst>
      <p:ext uri="{BB962C8B-B14F-4D97-AF65-F5344CB8AC3E}">
        <p14:creationId xmlns:p14="http://schemas.microsoft.com/office/powerpoint/2010/main" val="626225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5AE62-5789-423B-A206-47C43D6BBF70}"/>
              </a:ext>
            </a:extLst>
          </p:cNvPr>
          <p:cNvSpPr>
            <a:spLocks noGrp="1"/>
          </p:cNvSpPr>
          <p:nvPr>
            <p:ph type="title"/>
          </p:nvPr>
        </p:nvSpPr>
        <p:spPr/>
        <p:txBody>
          <a:bodyPr/>
          <a:lstStyle/>
          <a:p>
            <a:r>
              <a:rPr lang="en-US" i="1" dirty="0"/>
              <a:t>Socony </a:t>
            </a:r>
            <a:r>
              <a:rPr lang="en-US" dirty="0"/>
              <a:t>Rule of Reason Legal Analysis (pp. 133-134)</a:t>
            </a:r>
          </a:p>
        </p:txBody>
      </p:sp>
      <p:sp>
        <p:nvSpPr>
          <p:cNvPr id="3" name="Content Placeholder 2">
            <a:extLst>
              <a:ext uri="{FF2B5EF4-FFF2-40B4-BE49-F238E27FC236}">
                <a16:creationId xmlns:a16="http://schemas.microsoft.com/office/drawing/2014/main" id="{7D44C44F-275C-4C8D-BB10-784A401354B5}"/>
              </a:ext>
            </a:extLst>
          </p:cNvPr>
          <p:cNvSpPr>
            <a:spLocks noGrp="1"/>
          </p:cNvSpPr>
          <p:nvPr>
            <p:ph idx="1"/>
          </p:nvPr>
        </p:nvSpPr>
        <p:spPr>
          <a:xfrm>
            <a:off x="838200" y="1825625"/>
            <a:ext cx="6712670" cy="4773138"/>
          </a:xfrm>
        </p:spPr>
        <p:txBody>
          <a:bodyPr>
            <a:normAutofit/>
          </a:bodyPr>
          <a:lstStyle/>
          <a:p>
            <a:r>
              <a:rPr lang="en-US" sz="2000" dirty="0"/>
              <a:t>Respondents’ claim: </a:t>
            </a:r>
            <a:r>
              <a:rPr lang="en-US" sz="2000" dirty="0">
                <a:solidFill>
                  <a:srgbClr val="C00000"/>
                </a:solidFill>
              </a:rPr>
              <a:t>No evidence of effect </a:t>
            </a:r>
            <a:r>
              <a:rPr lang="en-US" sz="2000" dirty="0"/>
              <a:t>on the competitive market price </a:t>
            </a:r>
            <a:r>
              <a:rPr lang="en-US" sz="2000" dirty="0">
                <a:solidFill>
                  <a:srgbClr val="C00000"/>
                </a:solidFill>
              </a:rPr>
              <a:t>or power </a:t>
            </a:r>
            <a:r>
              <a:rPr lang="en-US" sz="2000" dirty="0"/>
              <a:t>to affect price.</a:t>
            </a:r>
          </a:p>
          <a:p>
            <a:r>
              <a:rPr lang="en-US" sz="2000" dirty="0"/>
              <a:t>Defenses were </a:t>
            </a:r>
            <a:r>
              <a:rPr lang="en-US" sz="2000" dirty="0">
                <a:solidFill>
                  <a:srgbClr val="C00000"/>
                </a:solidFill>
              </a:rPr>
              <a:t>rejected factually and legally</a:t>
            </a:r>
          </a:p>
          <a:p>
            <a:pPr lvl="1"/>
            <a:r>
              <a:rPr lang="en-US" sz="1800" dirty="0"/>
              <a:t>Abundant evidence that the combination had the </a:t>
            </a:r>
            <a:r>
              <a:rPr lang="en-US" sz="1800" dirty="0">
                <a:solidFill>
                  <a:srgbClr val="C00000"/>
                </a:solidFill>
              </a:rPr>
              <a:t>purpose to raise prices</a:t>
            </a:r>
            <a:r>
              <a:rPr lang="en-US" sz="1800" dirty="0"/>
              <a:t>. </a:t>
            </a:r>
          </a:p>
          <a:p>
            <a:pPr lvl="1"/>
            <a:r>
              <a:rPr lang="en-US" sz="1800" dirty="0"/>
              <a:t>Ample evidence that the buying programs at least </a:t>
            </a:r>
            <a:r>
              <a:rPr lang="en-US" sz="1800" dirty="0">
                <a:solidFill>
                  <a:srgbClr val="C00000"/>
                </a:solidFill>
              </a:rPr>
              <a:t>contributed to the price rise </a:t>
            </a:r>
          </a:p>
          <a:p>
            <a:pPr lvl="1"/>
            <a:r>
              <a:rPr lang="en-US" sz="1800" dirty="0"/>
              <a:t>That </a:t>
            </a:r>
            <a:r>
              <a:rPr lang="en-US" sz="1800" dirty="0">
                <a:solidFill>
                  <a:srgbClr val="C00000"/>
                </a:solidFill>
              </a:rPr>
              <a:t>other factors </a:t>
            </a:r>
            <a:r>
              <a:rPr lang="en-US" sz="1800" dirty="0"/>
              <a:t>also may have contributed to the price rise </a:t>
            </a:r>
            <a:r>
              <a:rPr lang="en-US" sz="1800" dirty="0">
                <a:solidFill>
                  <a:srgbClr val="C00000"/>
                </a:solidFill>
              </a:rPr>
              <a:t>is immaterial</a:t>
            </a:r>
            <a:r>
              <a:rPr lang="en-US" sz="1800" dirty="0"/>
              <a:t>. </a:t>
            </a:r>
          </a:p>
          <a:p>
            <a:r>
              <a:rPr lang="en-US" sz="2000" dirty="0"/>
              <a:t>“Proof that there was a conspiracy, that its purpose was to raise prices, </a:t>
            </a:r>
            <a:r>
              <a:rPr lang="en-US" sz="2000" dirty="0">
                <a:solidFill>
                  <a:srgbClr val="C00000"/>
                </a:solidFill>
              </a:rPr>
              <a:t>and that it caused or contributed to a price rise </a:t>
            </a:r>
            <a:r>
              <a:rPr lang="en-US" sz="2000" dirty="0"/>
              <a:t>is proof of the actual consummation or execution of a conspiracy under § 1 of the Sherman Act.” (p. 133)</a:t>
            </a:r>
          </a:p>
          <a:p>
            <a:pPr lvl="1"/>
            <a:endParaRPr lang="en-US" sz="1800" dirty="0"/>
          </a:p>
          <a:p>
            <a:endParaRPr lang="en-US" sz="2000" dirty="0"/>
          </a:p>
        </p:txBody>
      </p:sp>
      <p:sp>
        <p:nvSpPr>
          <p:cNvPr id="4" name="Slide Number Placeholder 3">
            <a:extLst>
              <a:ext uri="{FF2B5EF4-FFF2-40B4-BE49-F238E27FC236}">
                <a16:creationId xmlns:a16="http://schemas.microsoft.com/office/drawing/2014/main" id="{397841B2-C0E1-4FC4-8BDA-4B00137E7096}"/>
              </a:ext>
            </a:extLst>
          </p:cNvPr>
          <p:cNvSpPr>
            <a:spLocks noGrp="1"/>
          </p:cNvSpPr>
          <p:nvPr>
            <p:ph type="sldNum" sz="quarter" idx="12"/>
          </p:nvPr>
        </p:nvSpPr>
        <p:spPr/>
        <p:txBody>
          <a:bodyPr/>
          <a:lstStyle/>
          <a:p>
            <a:fld id="{99F71A1A-31A9-4FA5-B879-5476ABEEDC5F}" type="slidenum">
              <a:rPr lang="en-US" smtClean="0"/>
              <a:t>11</a:t>
            </a:fld>
            <a:endParaRPr lang="en-US"/>
          </a:p>
        </p:txBody>
      </p:sp>
      <p:grpSp>
        <p:nvGrpSpPr>
          <p:cNvPr id="5" name="Group 4">
            <a:extLst>
              <a:ext uri="{FF2B5EF4-FFF2-40B4-BE49-F238E27FC236}">
                <a16:creationId xmlns:a16="http://schemas.microsoft.com/office/drawing/2014/main" id="{04DC011F-E005-42EC-9D45-2CEFD2F3365A}"/>
              </a:ext>
            </a:extLst>
          </p:cNvPr>
          <p:cNvGrpSpPr/>
          <p:nvPr/>
        </p:nvGrpSpPr>
        <p:grpSpPr>
          <a:xfrm>
            <a:off x="7352907" y="3844982"/>
            <a:ext cx="4625733" cy="1430329"/>
            <a:chOff x="7643290" y="222827"/>
            <a:chExt cx="4655756" cy="1969897"/>
          </a:xfrm>
        </p:grpSpPr>
        <p:sp>
          <p:nvSpPr>
            <p:cNvPr id="6" name="Rectangle 5">
              <a:extLst>
                <a:ext uri="{FF2B5EF4-FFF2-40B4-BE49-F238E27FC236}">
                  <a16:creationId xmlns:a16="http://schemas.microsoft.com/office/drawing/2014/main" id="{CD09E34A-337E-4610-A24A-D1CF551475B9}"/>
                </a:ext>
              </a:extLst>
            </p:cNvPr>
            <p:cNvSpPr/>
            <p:nvPr/>
          </p:nvSpPr>
          <p:spPr>
            <a:xfrm>
              <a:off x="9273454" y="222827"/>
              <a:ext cx="3025592" cy="1969897"/>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u="sng" dirty="0">
                  <a:solidFill>
                    <a:srgbClr val="0070C0"/>
                  </a:solidFill>
                  <a:latin typeface="Times New Roman" panose="02020603050405020304" pitchFamily="18" charset="0"/>
                  <a:cs typeface="Times New Roman" panose="02020603050405020304" pitchFamily="18" charset="0"/>
                </a:rPr>
                <a:t>Rule of Reason Conclusion</a:t>
              </a:r>
              <a:r>
                <a:rPr lang="en-US" b="1" dirty="0">
                  <a:solidFill>
                    <a:srgbClr val="0070C0"/>
                  </a:solidFill>
                  <a:latin typeface="Times New Roman" panose="02020603050405020304" pitchFamily="18" charset="0"/>
                  <a:cs typeface="Times New Roman" panose="02020603050405020304" pitchFamily="18" charset="0"/>
                </a:rPr>
                <a:t>:</a:t>
              </a:r>
            </a:p>
            <a:p>
              <a:pPr>
                <a:defRPr/>
              </a:pPr>
              <a:r>
                <a:rPr lang="en-US" b="1" dirty="0">
                  <a:solidFill>
                    <a:srgbClr val="0070C0"/>
                  </a:solidFill>
                  <a:latin typeface="Times New Roman" panose="02020603050405020304" pitchFamily="18" charset="0"/>
                  <a:cs typeface="Times New Roman" panose="02020603050405020304" pitchFamily="18" charset="0"/>
                </a:rPr>
                <a:t>Anticompetitive effects proved</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996F7CFE-8B4C-46E3-8F84-2CC56550D3BE}"/>
                </a:ext>
              </a:extLst>
            </p:cNvPr>
            <p:cNvCxnSpPr>
              <a:cxnSpLocks/>
            </p:cNvCxnSpPr>
            <p:nvPr/>
          </p:nvCxnSpPr>
          <p:spPr>
            <a:xfrm flipH="1">
              <a:off x="7643290" y="1028203"/>
              <a:ext cx="1526618" cy="35914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22032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F09B6-2011-4508-9990-D7F865E2FCED}"/>
              </a:ext>
            </a:extLst>
          </p:cNvPr>
          <p:cNvSpPr>
            <a:spLocks noGrp="1"/>
          </p:cNvSpPr>
          <p:nvPr>
            <p:ph type="title"/>
          </p:nvPr>
        </p:nvSpPr>
        <p:spPr/>
        <p:txBody>
          <a:bodyPr/>
          <a:lstStyle/>
          <a:p>
            <a:r>
              <a:rPr lang="en-US" dirty="0"/>
              <a:t>But the Court Went Further in </a:t>
            </a:r>
            <a:r>
              <a:rPr lang="en-US" i="1" dirty="0"/>
              <a:t>Socony </a:t>
            </a:r>
            <a:r>
              <a:rPr lang="en-US" dirty="0"/>
              <a:t>(p. 133)</a:t>
            </a:r>
          </a:p>
        </p:txBody>
      </p:sp>
      <p:sp>
        <p:nvSpPr>
          <p:cNvPr id="3" name="Content Placeholder 2">
            <a:extLst>
              <a:ext uri="{FF2B5EF4-FFF2-40B4-BE49-F238E27FC236}">
                <a16:creationId xmlns:a16="http://schemas.microsoft.com/office/drawing/2014/main" id="{BA85B3D6-0AE5-4602-A495-AA623EC248B1}"/>
              </a:ext>
            </a:extLst>
          </p:cNvPr>
          <p:cNvSpPr>
            <a:spLocks noGrp="1"/>
          </p:cNvSpPr>
          <p:nvPr>
            <p:ph idx="1"/>
          </p:nvPr>
        </p:nvSpPr>
        <p:spPr>
          <a:xfrm>
            <a:off x="838200" y="1825624"/>
            <a:ext cx="6147062" cy="5032375"/>
          </a:xfrm>
        </p:spPr>
        <p:txBody>
          <a:bodyPr>
            <a:normAutofit/>
          </a:bodyPr>
          <a:lstStyle/>
          <a:p>
            <a:r>
              <a:rPr lang="en-US" sz="1800" dirty="0"/>
              <a:t>“</a:t>
            </a:r>
            <a:r>
              <a:rPr lang="en-US" sz="1800" dirty="0">
                <a:solidFill>
                  <a:srgbClr val="C00000"/>
                </a:solidFill>
              </a:rPr>
              <a:t>The elimination of so-called competitive evils is </a:t>
            </a:r>
            <a:br>
              <a:rPr lang="en-US" sz="1800" dirty="0">
                <a:solidFill>
                  <a:srgbClr val="C00000"/>
                </a:solidFill>
              </a:rPr>
            </a:br>
            <a:r>
              <a:rPr lang="en-US" sz="1800" b="1" dirty="0">
                <a:solidFill>
                  <a:srgbClr val="C00000"/>
                </a:solidFill>
                <a:highlight>
                  <a:srgbClr val="FFFF00"/>
                </a:highlight>
              </a:rPr>
              <a:t>no legal justification</a:t>
            </a:r>
            <a:r>
              <a:rPr lang="en-US" sz="1800" b="1" dirty="0">
                <a:solidFill>
                  <a:srgbClr val="C00000"/>
                </a:solidFill>
              </a:rPr>
              <a:t> </a:t>
            </a:r>
            <a:r>
              <a:rPr lang="en-US" sz="1800" dirty="0"/>
              <a:t>for such buying programs. … </a:t>
            </a:r>
            <a:br>
              <a:rPr lang="en-US" sz="1800" dirty="0"/>
            </a:br>
            <a:r>
              <a:rPr lang="en-US" sz="1800" b="1" dirty="0">
                <a:solidFill>
                  <a:srgbClr val="C00000"/>
                </a:solidFill>
              </a:rPr>
              <a:t>“Ruinous competition, financial disaster, evils of price-cutting, and the like appear throughout our history as ostensible justifications for price-fixing. </a:t>
            </a:r>
            <a:r>
              <a:rPr lang="en-US" sz="1800" dirty="0">
                <a:solidFill>
                  <a:srgbClr val="0070C0"/>
                </a:solidFill>
              </a:rPr>
              <a:t>If the so-called competitive abuses were to be appraised here, the reasonableness of prices would necessarily become an issue in every price-fixing case.</a:t>
            </a:r>
            <a:r>
              <a:rPr lang="en-US" sz="1800" dirty="0"/>
              <a:t> </a:t>
            </a:r>
            <a:br>
              <a:rPr lang="en-US" sz="1800" dirty="0"/>
            </a:br>
            <a:endParaRPr lang="en-US" sz="1800" dirty="0"/>
          </a:p>
          <a:p>
            <a:r>
              <a:rPr lang="en-US" sz="1800" dirty="0"/>
              <a:t>In that event, the Sherman Act would soon be </a:t>
            </a:r>
            <a:r>
              <a:rPr lang="en-US" sz="1800" b="1" dirty="0">
                <a:solidFill>
                  <a:srgbClr val="0070C0"/>
                </a:solidFill>
              </a:rPr>
              <a:t>emasculated</a:t>
            </a:r>
            <a:r>
              <a:rPr lang="en-US" sz="1800" dirty="0"/>
              <a:t>; its philosophy would be supplanted by one which is wholly alien to a system of </a:t>
            </a:r>
            <a:r>
              <a:rPr lang="en-US" sz="1800" dirty="0">
                <a:solidFill>
                  <a:srgbClr val="C00000"/>
                </a:solidFill>
              </a:rPr>
              <a:t>free competition</a:t>
            </a:r>
            <a:r>
              <a:rPr lang="en-US" sz="1800" dirty="0"/>
              <a:t>; </a:t>
            </a:r>
            <a:r>
              <a:rPr lang="en-US" sz="1800" dirty="0">
                <a:solidFill>
                  <a:srgbClr val="C00000"/>
                </a:solidFill>
              </a:rPr>
              <a:t>it would not be the </a:t>
            </a:r>
            <a:br>
              <a:rPr lang="en-US" sz="1800" dirty="0">
                <a:solidFill>
                  <a:srgbClr val="C00000"/>
                </a:solidFill>
              </a:rPr>
            </a:br>
            <a:r>
              <a:rPr lang="en-US" sz="1800" dirty="0">
                <a:solidFill>
                  <a:srgbClr val="C00000"/>
                </a:solidFill>
              </a:rPr>
              <a:t>charter of freedom </a:t>
            </a:r>
            <a:r>
              <a:rPr lang="en-US" sz="1800" dirty="0"/>
              <a:t>which its framers intended.”</a:t>
            </a:r>
            <a:br>
              <a:rPr lang="en-US" sz="1800" dirty="0"/>
            </a:br>
            <a:endParaRPr lang="en-US" sz="1800" dirty="0"/>
          </a:p>
          <a:p>
            <a:r>
              <a:rPr lang="en-US" sz="1800" dirty="0">
                <a:solidFill>
                  <a:srgbClr val="C00000"/>
                </a:solidFill>
              </a:rPr>
              <a:t>“Those who fixed reasonable prices today would perpetuate unreasonable prices tomorrow, since those prices would not be subject to continuous administrative supervision and readjustment in light of changed conditions.” </a:t>
            </a:r>
          </a:p>
        </p:txBody>
      </p:sp>
      <p:sp>
        <p:nvSpPr>
          <p:cNvPr id="4" name="Slide Number Placeholder 3">
            <a:extLst>
              <a:ext uri="{FF2B5EF4-FFF2-40B4-BE49-F238E27FC236}">
                <a16:creationId xmlns:a16="http://schemas.microsoft.com/office/drawing/2014/main" id="{0ACFC05E-F962-4ACA-81E5-6049A3656AC0}"/>
              </a:ext>
            </a:extLst>
          </p:cNvPr>
          <p:cNvSpPr>
            <a:spLocks noGrp="1"/>
          </p:cNvSpPr>
          <p:nvPr>
            <p:ph type="sldNum" sz="quarter" idx="12"/>
          </p:nvPr>
        </p:nvSpPr>
        <p:spPr/>
        <p:txBody>
          <a:bodyPr/>
          <a:lstStyle/>
          <a:p>
            <a:fld id="{99F71A1A-31A9-4FA5-B879-5476ABEEDC5F}" type="slidenum">
              <a:rPr lang="en-US" smtClean="0"/>
              <a:t>12</a:t>
            </a:fld>
            <a:endParaRPr lang="en-US"/>
          </a:p>
        </p:txBody>
      </p:sp>
      <p:grpSp>
        <p:nvGrpSpPr>
          <p:cNvPr id="5" name="Group 4">
            <a:extLst>
              <a:ext uri="{FF2B5EF4-FFF2-40B4-BE49-F238E27FC236}">
                <a16:creationId xmlns:a16="http://schemas.microsoft.com/office/drawing/2014/main" id="{DBE88E7B-94D0-4AA8-A085-B12A2E7D978C}"/>
              </a:ext>
            </a:extLst>
          </p:cNvPr>
          <p:cNvGrpSpPr/>
          <p:nvPr/>
        </p:nvGrpSpPr>
        <p:grpSpPr>
          <a:xfrm>
            <a:off x="6799804" y="4756935"/>
            <a:ext cx="4892187" cy="1164670"/>
            <a:chOff x="7643289" y="289663"/>
            <a:chExt cx="4728065" cy="1486286"/>
          </a:xfrm>
        </p:grpSpPr>
        <p:sp>
          <p:nvSpPr>
            <p:cNvPr id="6" name="Rectangle 5">
              <a:extLst>
                <a:ext uri="{FF2B5EF4-FFF2-40B4-BE49-F238E27FC236}">
                  <a16:creationId xmlns:a16="http://schemas.microsoft.com/office/drawing/2014/main" id="{D5AECD7F-3A43-4B75-8F5D-C6727BEFE2E4}"/>
                </a:ext>
              </a:extLst>
            </p:cNvPr>
            <p:cNvSpPr/>
            <p:nvPr/>
          </p:nvSpPr>
          <p:spPr>
            <a:xfrm>
              <a:off x="9488199" y="289663"/>
              <a:ext cx="2883155" cy="1486286"/>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u="sng" dirty="0">
                  <a:solidFill>
                    <a:srgbClr val="0070C0"/>
                  </a:solidFill>
                  <a:latin typeface="Times New Roman" panose="02020603050405020304" pitchFamily="18" charset="0"/>
                  <a:cs typeface="Times New Roman" panose="02020603050405020304" pitchFamily="18" charset="0"/>
                </a:rPr>
                <a:t>Administrative Issue</a:t>
              </a:r>
              <a:r>
                <a:rPr lang="en-US" b="1" dirty="0">
                  <a:solidFill>
                    <a:srgbClr val="0070C0"/>
                  </a:solidFill>
                  <a:latin typeface="Times New Roman" panose="02020603050405020304" pitchFamily="18" charset="0"/>
                  <a:cs typeface="Times New Roman" panose="02020603050405020304" pitchFamily="18" charset="0"/>
                </a:rPr>
                <a:t>: </a:t>
              </a:r>
            </a:p>
            <a:p>
              <a:pPr algn="ctr">
                <a:defRPr/>
              </a:pPr>
              <a:r>
                <a:rPr lang="en-US" b="1" dirty="0">
                  <a:solidFill>
                    <a:srgbClr val="0070C0"/>
                  </a:solidFill>
                  <a:latin typeface="Times New Roman" panose="02020603050405020304" pitchFamily="18" charset="0"/>
                  <a:cs typeface="Times New Roman" panose="02020603050405020304" pitchFamily="18" charset="0"/>
                </a:rPr>
                <a:t>Courts are not regulators or central planners</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3959E635-A4FF-452F-A9F1-219FACFE39C6}"/>
                </a:ext>
              </a:extLst>
            </p:cNvPr>
            <p:cNvCxnSpPr>
              <a:cxnSpLocks/>
            </p:cNvCxnSpPr>
            <p:nvPr/>
          </p:nvCxnSpPr>
          <p:spPr>
            <a:xfrm flipH="1">
              <a:off x="7643289" y="924693"/>
              <a:ext cx="1844910" cy="4626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2B573435-487C-4BD8-95F9-F1AFA3EAD351}"/>
              </a:ext>
            </a:extLst>
          </p:cNvPr>
          <p:cNvGrpSpPr/>
          <p:nvPr/>
        </p:nvGrpSpPr>
        <p:grpSpPr>
          <a:xfrm>
            <a:off x="6626832" y="794307"/>
            <a:ext cx="4591898" cy="1423343"/>
            <a:chOff x="7643289" y="3167"/>
            <a:chExt cx="4152710" cy="1384183"/>
          </a:xfrm>
        </p:grpSpPr>
        <p:sp>
          <p:nvSpPr>
            <p:cNvPr id="12" name="Rectangle 11">
              <a:extLst>
                <a:ext uri="{FF2B5EF4-FFF2-40B4-BE49-F238E27FC236}">
                  <a16:creationId xmlns:a16="http://schemas.microsoft.com/office/drawing/2014/main" id="{CC8F08D1-2021-48CB-9BE4-2ADDB57FEA00}"/>
                </a:ext>
              </a:extLst>
            </p:cNvPr>
            <p:cNvSpPr/>
            <p:nvPr/>
          </p:nvSpPr>
          <p:spPr>
            <a:xfrm>
              <a:off x="9559473" y="3167"/>
              <a:ext cx="2236526" cy="1097688"/>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Elimination of “ruinous competition” is </a:t>
              </a:r>
              <a:r>
                <a:rPr lang="en-US" b="1" i="1" dirty="0">
                  <a:solidFill>
                    <a:srgbClr val="0070C0"/>
                  </a:solidFill>
                  <a:latin typeface="Times New Roman" panose="02020603050405020304" pitchFamily="18" charset="0"/>
                  <a:cs typeface="Times New Roman" panose="02020603050405020304" pitchFamily="18" charset="0"/>
                </a:rPr>
                <a:t>not a legitimate justification</a:t>
              </a:r>
              <a:endParaRPr lang="en-US" i="1" dirty="0">
                <a:solidFill>
                  <a:srgbClr val="0070C0"/>
                </a:solidFill>
                <a:latin typeface="Times New Roman" panose="02020603050405020304" pitchFamily="18" charset="0"/>
                <a:cs typeface="Times New Roman" panose="02020603050405020304" pitchFamily="18" charset="0"/>
              </a:endParaRPr>
            </a:p>
          </p:txBody>
        </p:sp>
        <p:cxnSp>
          <p:nvCxnSpPr>
            <p:cNvPr id="13" name="Straight Arrow Connector 12">
              <a:extLst>
                <a:ext uri="{FF2B5EF4-FFF2-40B4-BE49-F238E27FC236}">
                  <a16:creationId xmlns:a16="http://schemas.microsoft.com/office/drawing/2014/main" id="{2F8374DA-3898-41C8-B733-4EEC6615A929}"/>
                </a:ext>
              </a:extLst>
            </p:cNvPr>
            <p:cNvCxnSpPr>
              <a:cxnSpLocks/>
            </p:cNvCxnSpPr>
            <p:nvPr/>
          </p:nvCxnSpPr>
          <p:spPr>
            <a:xfrm flipH="1">
              <a:off x="7643289" y="924693"/>
              <a:ext cx="1844910" cy="4626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id="{C80D3DC2-C6F9-48F0-AEB4-31890F817A22}"/>
              </a:ext>
            </a:extLst>
          </p:cNvPr>
          <p:cNvGrpSpPr/>
          <p:nvPr/>
        </p:nvGrpSpPr>
        <p:grpSpPr>
          <a:xfrm>
            <a:off x="6991479" y="3545586"/>
            <a:ext cx="4458157" cy="978987"/>
            <a:chOff x="7643289" y="289663"/>
            <a:chExt cx="4081436" cy="1097688"/>
          </a:xfrm>
        </p:grpSpPr>
        <p:sp>
          <p:nvSpPr>
            <p:cNvPr id="21" name="Rectangle 20">
              <a:extLst>
                <a:ext uri="{FF2B5EF4-FFF2-40B4-BE49-F238E27FC236}">
                  <a16:creationId xmlns:a16="http://schemas.microsoft.com/office/drawing/2014/main" id="{681411EB-7C1C-4094-B48F-13FC92E0E27A}"/>
                </a:ext>
              </a:extLst>
            </p:cNvPr>
            <p:cNvSpPr/>
            <p:nvPr/>
          </p:nvSpPr>
          <p:spPr>
            <a:xfrm>
              <a:off x="9488199" y="289663"/>
              <a:ext cx="2236526" cy="1097688"/>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Sherman Act is the “Charter of Freedom” for “free competition”</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22" name="Straight Arrow Connector 21">
              <a:extLst>
                <a:ext uri="{FF2B5EF4-FFF2-40B4-BE49-F238E27FC236}">
                  <a16:creationId xmlns:a16="http://schemas.microsoft.com/office/drawing/2014/main" id="{DC3702FF-7711-4436-A4CE-8ABF6799D763}"/>
                </a:ext>
              </a:extLst>
            </p:cNvPr>
            <p:cNvCxnSpPr>
              <a:cxnSpLocks/>
            </p:cNvCxnSpPr>
            <p:nvPr/>
          </p:nvCxnSpPr>
          <p:spPr>
            <a:xfrm flipH="1">
              <a:off x="7643289" y="924693"/>
              <a:ext cx="1844910" cy="4626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38BE3EFE-9DFD-4848-AAAF-602B91BBE482}"/>
              </a:ext>
            </a:extLst>
          </p:cNvPr>
          <p:cNvGrpSpPr/>
          <p:nvPr/>
        </p:nvGrpSpPr>
        <p:grpSpPr>
          <a:xfrm>
            <a:off x="7171534" y="2217650"/>
            <a:ext cx="4278102" cy="978987"/>
            <a:chOff x="7902415" y="289663"/>
            <a:chExt cx="4018119" cy="1097688"/>
          </a:xfrm>
        </p:grpSpPr>
        <p:sp>
          <p:nvSpPr>
            <p:cNvPr id="15" name="Rectangle 14">
              <a:extLst>
                <a:ext uri="{FF2B5EF4-FFF2-40B4-BE49-F238E27FC236}">
                  <a16:creationId xmlns:a16="http://schemas.microsoft.com/office/drawing/2014/main" id="{7D22EE3E-C53A-4186-BD8C-0B9B85420BC0}"/>
                </a:ext>
              </a:extLst>
            </p:cNvPr>
            <p:cNvSpPr/>
            <p:nvPr/>
          </p:nvSpPr>
          <p:spPr>
            <a:xfrm>
              <a:off x="9488199" y="289663"/>
              <a:ext cx="2432335" cy="1097688"/>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Allowing that defense would create a complex issue in every case</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16" name="Straight Arrow Connector 15">
              <a:extLst>
                <a:ext uri="{FF2B5EF4-FFF2-40B4-BE49-F238E27FC236}">
                  <a16:creationId xmlns:a16="http://schemas.microsoft.com/office/drawing/2014/main" id="{00492E8F-190A-444E-9032-E0AFAFC0BA3B}"/>
                </a:ext>
              </a:extLst>
            </p:cNvPr>
            <p:cNvCxnSpPr>
              <a:cxnSpLocks/>
            </p:cNvCxnSpPr>
            <p:nvPr/>
          </p:nvCxnSpPr>
          <p:spPr>
            <a:xfrm flipH="1">
              <a:off x="7902415" y="889785"/>
              <a:ext cx="1458653" cy="38408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458878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0A32-9E38-48A4-BBF7-2988964D17DC}"/>
              </a:ext>
            </a:extLst>
          </p:cNvPr>
          <p:cNvSpPr>
            <a:spLocks noGrp="1"/>
          </p:cNvSpPr>
          <p:nvPr>
            <p:ph type="title"/>
          </p:nvPr>
        </p:nvSpPr>
        <p:spPr>
          <a:xfrm>
            <a:off x="807720" y="180884"/>
            <a:ext cx="10515600" cy="1325563"/>
          </a:xfrm>
        </p:spPr>
        <p:txBody>
          <a:bodyPr>
            <a:normAutofit/>
          </a:bodyPr>
          <a:lstStyle/>
          <a:p>
            <a:r>
              <a:rPr lang="en-US" sz="3200" i="1" dirty="0"/>
              <a:t>Socony </a:t>
            </a:r>
            <a:r>
              <a:rPr lang="en-US" sz="3200" dirty="0"/>
              <a:t>Adopted a Rule of “Per Se Condemnation” </a:t>
            </a:r>
            <a:br>
              <a:rPr lang="en-US" sz="3200" dirty="0"/>
            </a:br>
            <a:r>
              <a:rPr lang="en-US" sz="3200" dirty="0"/>
              <a:t>(pp. 133-34)</a:t>
            </a:r>
          </a:p>
        </p:txBody>
      </p:sp>
      <p:sp>
        <p:nvSpPr>
          <p:cNvPr id="3" name="Content Placeholder 2">
            <a:extLst>
              <a:ext uri="{FF2B5EF4-FFF2-40B4-BE49-F238E27FC236}">
                <a16:creationId xmlns:a16="http://schemas.microsoft.com/office/drawing/2014/main" id="{65BB99D5-8C1E-4569-9B20-AE7C5B4956B9}"/>
              </a:ext>
            </a:extLst>
          </p:cNvPr>
          <p:cNvSpPr>
            <a:spLocks noGrp="1"/>
          </p:cNvSpPr>
          <p:nvPr>
            <p:ph idx="1"/>
          </p:nvPr>
        </p:nvSpPr>
        <p:spPr>
          <a:xfrm>
            <a:off x="838200" y="1486260"/>
            <a:ext cx="6015087" cy="5196642"/>
          </a:xfrm>
        </p:spPr>
        <p:txBody>
          <a:bodyPr>
            <a:normAutofit/>
          </a:bodyPr>
          <a:lstStyle/>
          <a:p>
            <a:r>
              <a:rPr lang="en-US" sz="1800" b="1" dirty="0">
                <a:solidFill>
                  <a:srgbClr val="C00000"/>
                </a:solidFill>
              </a:rPr>
              <a:t>“Any combination [**134] which tampers with price structures is engaged in an unlawful activity</a:t>
            </a:r>
            <a:r>
              <a:rPr lang="en-US" sz="1800" b="1" dirty="0"/>
              <a:t>.  </a:t>
            </a:r>
            <a:br>
              <a:rPr lang="en-US" sz="1800" b="1" dirty="0"/>
            </a:br>
            <a:r>
              <a:rPr lang="en-US" sz="1800" dirty="0"/>
              <a:t>Even though the members of the price-fixing group were in no position to control the market, to the extent that they raised, lowered, or stabilized prices, they would be directly interfering with the free play of market forces. The Act places all such schemes beyond the pale …” </a:t>
            </a:r>
          </a:p>
          <a:p>
            <a:r>
              <a:rPr lang="en-US" sz="1800" b="1" dirty="0">
                <a:solidFill>
                  <a:srgbClr val="C00000"/>
                </a:solidFill>
              </a:rPr>
              <a:t>“Under the Sherman Act a combination formed for the purpose </a:t>
            </a:r>
            <a:r>
              <a:rPr lang="en-US" sz="1800" b="1" dirty="0">
                <a:solidFill>
                  <a:srgbClr val="C00000"/>
                </a:solidFill>
                <a:highlight>
                  <a:srgbClr val="FFFF00"/>
                </a:highlight>
              </a:rPr>
              <a:t>and with the effect </a:t>
            </a:r>
            <a:r>
              <a:rPr lang="en-US" sz="1800" b="1" dirty="0">
                <a:solidFill>
                  <a:srgbClr val="C00000"/>
                </a:solidFill>
              </a:rPr>
              <a:t>of raising, depressing, fixing, pegging, or stabilizing the price of a commodity in interstate or foreign commerce is illegal </a:t>
            </a:r>
            <a:r>
              <a:rPr lang="en-US" sz="1800" b="1" i="1" dirty="0">
                <a:solidFill>
                  <a:srgbClr val="C00000"/>
                </a:solidFill>
              </a:rPr>
              <a:t>per se</a:t>
            </a:r>
            <a:r>
              <a:rPr lang="en-US" sz="1800" dirty="0">
                <a:solidFill>
                  <a:srgbClr val="C00000"/>
                </a:solidFill>
              </a:rPr>
              <a:t>.”</a:t>
            </a:r>
          </a:p>
          <a:p>
            <a:r>
              <a:rPr lang="en-US" sz="1800" b="1" dirty="0">
                <a:solidFill>
                  <a:srgbClr val="C00000"/>
                </a:solidFill>
                <a:highlight>
                  <a:srgbClr val="FFFF00"/>
                </a:highlight>
              </a:rPr>
              <a:t>Proof that a combination was formed for the purpose of fixing prices and it caused them to be fixed or contributed to that result is proof of the completion of a price fixing conspiracy under </a:t>
            </a:r>
            <a:r>
              <a:rPr lang="en-US" sz="1800" b="1" dirty="0">
                <a:solidFill>
                  <a:srgbClr val="C00000"/>
                </a:solidFill>
                <a:effectLst/>
                <a:highlight>
                  <a:srgbClr val="FFFF00"/>
                </a:highlight>
                <a:latin typeface="Times New Roman" panose="02020603050405020304" pitchFamily="18" charset="0"/>
                <a:ea typeface="Times New Roman" panose="02020603050405020304" pitchFamily="18" charset="0"/>
              </a:rPr>
              <a:t>§1.</a:t>
            </a:r>
            <a:endParaRPr lang="en-US" sz="1800" b="1" dirty="0">
              <a:solidFill>
                <a:srgbClr val="C00000"/>
              </a:solidFill>
              <a:highlight>
                <a:srgbClr val="FFFF00"/>
              </a:highlight>
            </a:endParaRPr>
          </a:p>
          <a:p>
            <a:pPr lvl="1"/>
            <a:endParaRPr kumimoji="1" lang="en-US" sz="1600" dirty="0">
              <a:solidFill>
                <a:srgbClr val="C00000"/>
              </a:solidFill>
            </a:endParaRPr>
          </a:p>
          <a:p>
            <a:endParaRPr lang="en-US" sz="2000" dirty="0"/>
          </a:p>
        </p:txBody>
      </p:sp>
      <p:sp>
        <p:nvSpPr>
          <p:cNvPr id="4" name="Slide Number Placeholder 3">
            <a:extLst>
              <a:ext uri="{FF2B5EF4-FFF2-40B4-BE49-F238E27FC236}">
                <a16:creationId xmlns:a16="http://schemas.microsoft.com/office/drawing/2014/main" id="{47E89456-E6B9-4E3B-B63B-CEA97D07B91C}"/>
              </a:ext>
            </a:extLst>
          </p:cNvPr>
          <p:cNvSpPr>
            <a:spLocks noGrp="1"/>
          </p:cNvSpPr>
          <p:nvPr>
            <p:ph type="sldNum" sz="quarter" idx="12"/>
          </p:nvPr>
        </p:nvSpPr>
        <p:spPr/>
        <p:txBody>
          <a:bodyPr/>
          <a:lstStyle/>
          <a:p>
            <a:fld id="{99F71A1A-31A9-4FA5-B879-5476ABEEDC5F}" type="slidenum">
              <a:rPr lang="en-US" smtClean="0"/>
              <a:t>13</a:t>
            </a:fld>
            <a:endParaRPr lang="en-US" dirty="0"/>
          </a:p>
        </p:txBody>
      </p:sp>
      <p:grpSp>
        <p:nvGrpSpPr>
          <p:cNvPr id="18" name="Group 17">
            <a:extLst>
              <a:ext uri="{FF2B5EF4-FFF2-40B4-BE49-F238E27FC236}">
                <a16:creationId xmlns:a16="http://schemas.microsoft.com/office/drawing/2014/main" id="{78242A71-F99D-46A5-B0D6-2F231CCCC042}"/>
              </a:ext>
            </a:extLst>
          </p:cNvPr>
          <p:cNvGrpSpPr/>
          <p:nvPr/>
        </p:nvGrpSpPr>
        <p:grpSpPr>
          <a:xfrm>
            <a:off x="6727142" y="4816372"/>
            <a:ext cx="4164417" cy="1420682"/>
            <a:chOff x="7564527" y="659607"/>
            <a:chExt cx="3958292" cy="1592937"/>
          </a:xfrm>
        </p:grpSpPr>
        <p:sp>
          <p:nvSpPr>
            <p:cNvPr id="19" name="Rectangle 18">
              <a:extLst>
                <a:ext uri="{FF2B5EF4-FFF2-40B4-BE49-F238E27FC236}">
                  <a16:creationId xmlns:a16="http://schemas.microsoft.com/office/drawing/2014/main" id="{1A87C08B-D9C3-4F9D-9E5A-5151A8749CA5}"/>
                </a:ext>
              </a:extLst>
            </p:cNvPr>
            <p:cNvSpPr/>
            <p:nvPr/>
          </p:nvSpPr>
          <p:spPr>
            <a:xfrm>
              <a:off x="9525001" y="659607"/>
              <a:ext cx="1997818" cy="1592937"/>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Better statement of the per se rule.  </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20" name="Straight Arrow Connector 19">
              <a:extLst>
                <a:ext uri="{FF2B5EF4-FFF2-40B4-BE49-F238E27FC236}">
                  <a16:creationId xmlns:a16="http://schemas.microsoft.com/office/drawing/2014/main" id="{BF2C194E-0326-4AC6-AC53-2269E0D2A2D2}"/>
                </a:ext>
              </a:extLst>
            </p:cNvPr>
            <p:cNvCxnSpPr>
              <a:cxnSpLocks/>
            </p:cNvCxnSpPr>
            <p:nvPr/>
          </p:nvCxnSpPr>
          <p:spPr>
            <a:xfrm flipH="1" flipV="1">
              <a:off x="7564527" y="984639"/>
              <a:ext cx="1691763" cy="47143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C44069A4-6662-43DF-B1AE-ADAFB55E4F48}"/>
              </a:ext>
            </a:extLst>
          </p:cNvPr>
          <p:cNvGrpSpPr/>
          <p:nvPr/>
        </p:nvGrpSpPr>
        <p:grpSpPr>
          <a:xfrm>
            <a:off x="6727142" y="2904440"/>
            <a:ext cx="4164417" cy="1180141"/>
            <a:chOff x="7643289" y="289663"/>
            <a:chExt cx="4811145" cy="1625330"/>
          </a:xfrm>
        </p:grpSpPr>
        <p:sp>
          <p:nvSpPr>
            <p:cNvPr id="24" name="Rectangle 23">
              <a:extLst>
                <a:ext uri="{FF2B5EF4-FFF2-40B4-BE49-F238E27FC236}">
                  <a16:creationId xmlns:a16="http://schemas.microsoft.com/office/drawing/2014/main" id="{B9B18E48-31CE-43D0-A02C-ADDFE2B82613}"/>
                </a:ext>
              </a:extLst>
            </p:cNvPr>
            <p:cNvSpPr/>
            <p:nvPr/>
          </p:nvSpPr>
          <p:spPr>
            <a:xfrm>
              <a:off x="9630636" y="289663"/>
              <a:ext cx="2823798" cy="1625330"/>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Confusing statement: Rule of Reason Conclusion but stated as “per se” </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25" name="Straight Arrow Connector 24">
              <a:extLst>
                <a:ext uri="{FF2B5EF4-FFF2-40B4-BE49-F238E27FC236}">
                  <a16:creationId xmlns:a16="http://schemas.microsoft.com/office/drawing/2014/main" id="{AD520BC9-E443-4560-8D71-734C7477C75C}"/>
                </a:ext>
              </a:extLst>
            </p:cNvPr>
            <p:cNvCxnSpPr>
              <a:cxnSpLocks/>
            </p:cNvCxnSpPr>
            <p:nvPr/>
          </p:nvCxnSpPr>
          <p:spPr>
            <a:xfrm flipH="1">
              <a:off x="7643289" y="924693"/>
              <a:ext cx="1844910" cy="4626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
        <p:nvSpPr>
          <p:cNvPr id="32" name="Title 1">
            <a:extLst>
              <a:ext uri="{FF2B5EF4-FFF2-40B4-BE49-F238E27FC236}">
                <a16:creationId xmlns:a16="http://schemas.microsoft.com/office/drawing/2014/main" id="{7EB31235-45D5-4536-A36E-B331D8F2371A}"/>
              </a:ext>
            </a:extLst>
          </p:cNvPr>
          <p:cNvSpPr txBox="1">
            <a:spLocks/>
          </p:cNvSpPr>
          <p:nvPr/>
        </p:nvSpPr>
        <p:spPr>
          <a:xfrm>
            <a:off x="838200" y="20063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endParaRPr lang="en-US" dirty="0"/>
          </a:p>
        </p:txBody>
      </p:sp>
    </p:spTree>
    <p:extLst>
      <p:ext uri="{BB962C8B-B14F-4D97-AF65-F5344CB8AC3E}">
        <p14:creationId xmlns:p14="http://schemas.microsoft.com/office/powerpoint/2010/main" val="1170325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4047A-A3B9-404A-94A9-1E3B12D57558}"/>
              </a:ext>
            </a:extLst>
          </p:cNvPr>
          <p:cNvSpPr>
            <a:spLocks noGrp="1"/>
          </p:cNvSpPr>
          <p:nvPr>
            <p:ph type="title"/>
          </p:nvPr>
        </p:nvSpPr>
        <p:spPr>
          <a:xfrm>
            <a:off x="838200" y="313754"/>
            <a:ext cx="10515600" cy="1325563"/>
          </a:xfrm>
        </p:spPr>
        <p:txBody>
          <a:bodyPr/>
          <a:lstStyle/>
          <a:p>
            <a:r>
              <a:rPr lang="en-US" dirty="0"/>
              <a:t>“Famous” Footnote 59 </a:t>
            </a:r>
            <a:r>
              <a:rPr lang="en-US" sz="3200" dirty="0"/>
              <a:t>(p.135, n.59)</a:t>
            </a:r>
            <a:r>
              <a:rPr lang="en-US" dirty="0"/>
              <a:t> </a:t>
            </a:r>
          </a:p>
        </p:txBody>
      </p:sp>
      <p:sp>
        <p:nvSpPr>
          <p:cNvPr id="3" name="Content Placeholder 2">
            <a:extLst>
              <a:ext uri="{FF2B5EF4-FFF2-40B4-BE49-F238E27FC236}">
                <a16:creationId xmlns:a16="http://schemas.microsoft.com/office/drawing/2014/main" id="{78F2EF66-8B4A-4ADA-A3F7-38C8AEB5D487}"/>
              </a:ext>
            </a:extLst>
          </p:cNvPr>
          <p:cNvSpPr>
            <a:spLocks noGrp="1"/>
          </p:cNvSpPr>
          <p:nvPr>
            <p:ph idx="1"/>
          </p:nvPr>
        </p:nvSpPr>
        <p:spPr>
          <a:xfrm>
            <a:off x="838200" y="1458930"/>
            <a:ext cx="5257800" cy="4718033"/>
          </a:xfrm>
        </p:spPr>
        <p:txBody>
          <a:bodyPr>
            <a:normAutofit fontScale="92500" lnSpcReduction="20000"/>
          </a:bodyPr>
          <a:lstStyle/>
          <a:p>
            <a:r>
              <a:rPr kumimoji="1" lang="en-US" sz="2400" dirty="0">
                <a:solidFill>
                  <a:srgbClr val="C00000"/>
                </a:solidFill>
              </a:rPr>
              <a:t>Footnote makes it clear that proof is neither market power nor anticompetitive effect is necessary for liability</a:t>
            </a:r>
          </a:p>
          <a:p>
            <a:pPr marL="0" indent="0">
              <a:buNone/>
            </a:pPr>
            <a:endParaRPr kumimoji="1" lang="en-US" sz="2400" dirty="0">
              <a:solidFill>
                <a:srgbClr val="C00000"/>
              </a:solidFill>
            </a:endParaRPr>
          </a:p>
          <a:p>
            <a:r>
              <a:rPr lang="en-US" sz="2400" dirty="0"/>
              <a:t>“[I]t is … well settled that </a:t>
            </a:r>
            <a:r>
              <a:rPr lang="en-US" sz="2400" b="1" dirty="0">
                <a:solidFill>
                  <a:srgbClr val="C00000"/>
                </a:solidFill>
              </a:rPr>
              <a:t>conspiracies under the Sherman Act are not dependent on any overt act other than the act of conspiring.”</a:t>
            </a:r>
          </a:p>
          <a:p>
            <a:endParaRPr lang="en-US" sz="2400" b="1" dirty="0">
              <a:solidFill>
                <a:srgbClr val="C00000"/>
              </a:solidFill>
            </a:endParaRPr>
          </a:p>
          <a:p>
            <a:r>
              <a:rPr lang="en-US" sz="2400" dirty="0"/>
              <a:t>Whatever economic justification particular price-fixing agreements may be thought to have, the law </a:t>
            </a:r>
            <a:r>
              <a:rPr lang="en-US" sz="2400" dirty="0">
                <a:solidFill>
                  <a:srgbClr val="C00000"/>
                </a:solidFill>
              </a:rPr>
              <a:t>does not permit an inquiry into their reasonableness</a:t>
            </a:r>
            <a:r>
              <a:rPr lang="en-US" sz="2400" dirty="0"/>
              <a:t>. They are all banned because of their </a:t>
            </a:r>
            <a:r>
              <a:rPr lang="en-US" sz="2400" b="1" u="sng" dirty="0">
                <a:solidFill>
                  <a:srgbClr val="C00000"/>
                </a:solidFill>
              </a:rPr>
              <a:t>actual or potential threat</a:t>
            </a:r>
            <a:r>
              <a:rPr lang="en-US" sz="2400" b="1" dirty="0">
                <a:solidFill>
                  <a:srgbClr val="C00000"/>
                </a:solidFill>
              </a:rPr>
              <a:t> to the central nervous system of the economy</a:t>
            </a:r>
            <a:r>
              <a:rPr lang="en-US" sz="2400" b="1" dirty="0"/>
              <a:t>.</a:t>
            </a:r>
          </a:p>
          <a:p>
            <a:endParaRPr lang="en-US" sz="3600" dirty="0"/>
          </a:p>
        </p:txBody>
      </p:sp>
      <p:sp>
        <p:nvSpPr>
          <p:cNvPr id="4" name="Slide Number Placeholder 3">
            <a:extLst>
              <a:ext uri="{FF2B5EF4-FFF2-40B4-BE49-F238E27FC236}">
                <a16:creationId xmlns:a16="http://schemas.microsoft.com/office/drawing/2014/main" id="{4D8B425F-B8F3-46B0-AFAC-1B00A1BD19EB}"/>
              </a:ext>
            </a:extLst>
          </p:cNvPr>
          <p:cNvSpPr>
            <a:spLocks noGrp="1"/>
          </p:cNvSpPr>
          <p:nvPr>
            <p:ph type="sldNum" sz="quarter" idx="12"/>
          </p:nvPr>
        </p:nvSpPr>
        <p:spPr/>
        <p:txBody>
          <a:bodyPr/>
          <a:lstStyle/>
          <a:p>
            <a:fld id="{99F71A1A-31A9-4FA5-B879-5476ABEEDC5F}" type="slidenum">
              <a:rPr lang="en-US" smtClean="0"/>
              <a:t>14</a:t>
            </a:fld>
            <a:endParaRPr lang="en-US"/>
          </a:p>
        </p:txBody>
      </p:sp>
      <p:sp>
        <p:nvSpPr>
          <p:cNvPr id="9" name="Rectangle 8">
            <a:extLst>
              <a:ext uri="{FF2B5EF4-FFF2-40B4-BE49-F238E27FC236}">
                <a16:creationId xmlns:a16="http://schemas.microsoft.com/office/drawing/2014/main" id="{AF3D0CA6-DBA3-474B-95BF-6751D370D4BA}"/>
              </a:ext>
            </a:extLst>
          </p:cNvPr>
          <p:cNvSpPr/>
          <p:nvPr/>
        </p:nvSpPr>
        <p:spPr>
          <a:xfrm>
            <a:off x="8225294" y="4353097"/>
            <a:ext cx="3438386" cy="829638"/>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000" b="1" dirty="0">
              <a:solidFill>
                <a:srgbClr val="0070C0"/>
              </a:solidFill>
              <a:latin typeface="Times New Roman" panose="02020603050405020304" pitchFamily="18" charset="0"/>
              <a:cs typeface="Times New Roman" panose="02020603050405020304" pitchFamily="18" charset="0"/>
            </a:endParaRPr>
          </a:p>
          <a:p>
            <a:pPr>
              <a:defRPr/>
            </a:pPr>
            <a:r>
              <a:rPr lang="en-US" sz="2000" b="1" dirty="0">
                <a:solidFill>
                  <a:srgbClr val="0070C0"/>
                </a:solidFill>
                <a:latin typeface="Times New Roman" panose="02020603050405020304" pitchFamily="18" charset="0"/>
                <a:cs typeface="Times New Roman" panose="02020603050405020304" pitchFamily="18" charset="0"/>
              </a:rPr>
              <a:t>Actual </a:t>
            </a:r>
            <a:r>
              <a:rPr lang="en-US" sz="2000" b="1" i="1" dirty="0">
                <a:solidFill>
                  <a:srgbClr val="0070C0"/>
                </a:solidFill>
                <a:latin typeface="Times New Roman" panose="02020603050405020304" pitchFamily="18" charset="0"/>
                <a:cs typeface="Times New Roman" panose="02020603050405020304" pitchFamily="18" charset="0"/>
              </a:rPr>
              <a:t>or Potential </a:t>
            </a:r>
            <a:r>
              <a:rPr lang="en-US" sz="2000" b="1" dirty="0">
                <a:solidFill>
                  <a:srgbClr val="0070C0"/>
                </a:solidFill>
                <a:latin typeface="Times New Roman" panose="02020603050405020304" pitchFamily="18" charset="0"/>
                <a:cs typeface="Times New Roman" panose="02020603050405020304" pitchFamily="18" charset="0"/>
              </a:rPr>
              <a:t>Threat</a:t>
            </a:r>
          </a:p>
          <a:p>
            <a:pPr>
              <a:defRPr/>
            </a:pPr>
            <a:endParaRPr lang="en-US" sz="2000" u="sng" dirty="0">
              <a:solidFill>
                <a:srgbClr val="0070C0"/>
              </a:solidFill>
              <a:latin typeface="Times New Roman" panose="02020603050405020304" pitchFamily="18" charset="0"/>
              <a:cs typeface="Times New Roman" panose="02020603050405020304" pitchFamily="18" charset="0"/>
            </a:endParaRPr>
          </a:p>
        </p:txBody>
      </p:sp>
      <p:cxnSp>
        <p:nvCxnSpPr>
          <p:cNvPr id="10" name="Straight Arrow Connector 9">
            <a:extLst>
              <a:ext uri="{FF2B5EF4-FFF2-40B4-BE49-F238E27FC236}">
                <a16:creationId xmlns:a16="http://schemas.microsoft.com/office/drawing/2014/main" id="{1B957085-055F-4AA6-86DF-C5CF9D5E8891}"/>
              </a:ext>
            </a:extLst>
          </p:cNvPr>
          <p:cNvCxnSpPr>
            <a:cxnSpLocks/>
          </p:cNvCxnSpPr>
          <p:nvPr/>
        </p:nvCxnSpPr>
        <p:spPr>
          <a:xfrm flipH="1">
            <a:off x="6096000" y="4720078"/>
            <a:ext cx="2045118" cy="4626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C25DBCBC-DDA2-4C41-90E5-1D8F61857CC9}"/>
              </a:ext>
            </a:extLst>
          </p:cNvPr>
          <p:cNvSpPr/>
          <p:nvPr/>
        </p:nvSpPr>
        <p:spPr>
          <a:xfrm>
            <a:off x="8141118" y="2543111"/>
            <a:ext cx="3212682" cy="829638"/>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000" b="1" dirty="0">
              <a:solidFill>
                <a:srgbClr val="0070C0"/>
              </a:solidFill>
              <a:latin typeface="Times New Roman" panose="02020603050405020304" pitchFamily="18" charset="0"/>
              <a:cs typeface="Times New Roman" panose="02020603050405020304" pitchFamily="18" charset="0"/>
            </a:endParaRPr>
          </a:p>
          <a:p>
            <a:pPr algn="ctr">
              <a:defRPr/>
            </a:pPr>
            <a:r>
              <a:rPr lang="en-US" sz="2000" b="1" dirty="0">
                <a:solidFill>
                  <a:srgbClr val="0070C0"/>
                </a:solidFill>
                <a:latin typeface="Times New Roman" panose="02020603050405020304" pitchFamily="18" charset="0"/>
                <a:cs typeface="Times New Roman" panose="02020603050405020304" pitchFamily="18" charset="0"/>
              </a:rPr>
              <a:t>It is </a:t>
            </a:r>
            <a:r>
              <a:rPr lang="en-US" sz="2000" b="1" i="1" dirty="0">
                <a:solidFill>
                  <a:srgbClr val="0070C0"/>
                </a:solidFill>
                <a:latin typeface="Times New Roman" panose="02020603050405020304" pitchFamily="18" charset="0"/>
                <a:cs typeface="Times New Roman" panose="02020603050405020304" pitchFamily="18" charset="0"/>
              </a:rPr>
              <a:t>conspiring </a:t>
            </a:r>
            <a:r>
              <a:rPr lang="en-US" sz="2000" b="1" dirty="0">
                <a:solidFill>
                  <a:srgbClr val="0070C0"/>
                </a:solidFill>
                <a:latin typeface="Times New Roman" panose="02020603050405020304" pitchFamily="18" charset="0"/>
                <a:cs typeface="Times New Roman" panose="02020603050405020304" pitchFamily="18" charset="0"/>
              </a:rPr>
              <a:t>that is </a:t>
            </a:r>
          </a:p>
          <a:p>
            <a:pPr algn="ctr">
              <a:defRPr/>
            </a:pPr>
            <a:r>
              <a:rPr lang="en-US" sz="2000" b="1" i="1" u="sng" dirty="0">
                <a:solidFill>
                  <a:srgbClr val="0070C0"/>
                </a:solidFill>
                <a:latin typeface="Times New Roman" panose="02020603050405020304" pitchFamily="18" charset="0"/>
                <a:cs typeface="Times New Roman" panose="02020603050405020304" pitchFamily="18" charset="0"/>
              </a:rPr>
              <a:t>The</a:t>
            </a:r>
            <a:r>
              <a:rPr lang="en-US" sz="2000" b="1" i="1" dirty="0">
                <a:solidFill>
                  <a:srgbClr val="0070C0"/>
                </a:solidFill>
                <a:latin typeface="Times New Roman" panose="02020603050405020304" pitchFamily="18" charset="0"/>
                <a:cs typeface="Times New Roman" panose="02020603050405020304" pitchFamily="18" charset="0"/>
              </a:rPr>
              <a:t> </a:t>
            </a:r>
            <a:r>
              <a:rPr lang="en-US" sz="2000" b="1" dirty="0">
                <a:solidFill>
                  <a:srgbClr val="0070C0"/>
                </a:solidFill>
                <a:latin typeface="Times New Roman" panose="02020603050405020304" pitchFamily="18" charset="0"/>
                <a:cs typeface="Times New Roman" panose="02020603050405020304" pitchFamily="18" charset="0"/>
              </a:rPr>
              <a:t>bad act</a:t>
            </a:r>
          </a:p>
          <a:p>
            <a:pPr algn="ctr">
              <a:defRPr/>
            </a:pPr>
            <a:endParaRPr lang="en-US" sz="2000" u="sng" dirty="0">
              <a:solidFill>
                <a:srgbClr val="0070C0"/>
              </a:solidFill>
              <a:latin typeface="Times New Roman" panose="02020603050405020304" pitchFamily="18" charset="0"/>
              <a:cs typeface="Times New Roman" panose="02020603050405020304" pitchFamily="18" charset="0"/>
            </a:endParaRPr>
          </a:p>
        </p:txBody>
      </p:sp>
      <p:cxnSp>
        <p:nvCxnSpPr>
          <p:cNvPr id="13" name="Straight Arrow Connector 12">
            <a:extLst>
              <a:ext uri="{FF2B5EF4-FFF2-40B4-BE49-F238E27FC236}">
                <a16:creationId xmlns:a16="http://schemas.microsoft.com/office/drawing/2014/main" id="{6E20974C-CA38-4E13-A233-BC63BDC6A553}"/>
              </a:ext>
            </a:extLst>
          </p:cNvPr>
          <p:cNvCxnSpPr>
            <a:cxnSpLocks/>
          </p:cNvCxnSpPr>
          <p:nvPr/>
        </p:nvCxnSpPr>
        <p:spPr>
          <a:xfrm flipH="1">
            <a:off x="6024880" y="2974054"/>
            <a:ext cx="1777461" cy="26698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93867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768DC-252F-40C4-BE38-A90C843564F7}"/>
              </a:ext>
            </a:extLst>
          </p:cNvPr>
          <p:cNvSpPr>
            <a:spLocks noGrp="1"/>
          </p:cNvSpPr>
          <p:nvPr>
            <p:ph type="title"/>
          </p:nvPr>
        </p:nvSpPr>
        <p:spPr/>
        <p:txBody>
          <a:bodyPr/>
          <a:lstStyle/>
          <a:p>
            <a:r>
              <a:rPr lang="en-US" dirty="0"/>
              <a:t>Study Question: Socony on “Overcapacity” Defense</a:t>
            </a:r>
          </a:p>
        </p:txBody>
      </p:sp>
      <p:sp>
        <p:nvSpPr>
          <p:cNvPr id="3" name="Content Placeholder 2">
            <a:extLst>
              <a:ext uri="{FF2B5EF4-FFF2-40B4-BE49-F238E27FC236}">
                <a16:creationId xmlns:a16="http://schemas.microsoft.com/office/drawing/2014/main" id="{D4B471A9-6EFD-4FC8-8CEF-D6CF81C8CB1E}"/>
              </a:ext>
            </a:extLst>
          </p:cNvPr>
          <p:cNvSpPr>
            <a:spLocks noGrp="1"/>
          </p:cNvSpPr>
          <p:nvPr>
            <p:ph idx="1"/>
          </p:nvPr>
        </p:nvSpPr>
        <p:spPr/>
        <p:txBody>
          <a:bodyPr>
            <a:normAutofit/>
          </a:bodyPr>
          <a:lstStyle/>
          <a:p>
            <a:pPr>
              <a:buFont typeface="Wingdings" panose="05000000000000000000" pitchFamily="2" charset="2"/>
              <a:buChar char="§"/>
            </a:pPr>
            <a:r>
              <a:rPr lang="en-US" sz="2200" b="1" dirty="0">
                <a:effectLst/>
                <a:latin typeface="Times New Roman" panose="02020603050405020304" pitchFamily="18" charset="0"/>
                <a:ea typeface="Times New Roman" panose="02020603050405020304" pitchFamily="18" charset="0"/>
              </a:rPr>
              <a:t>Suppose that the cartel consisted of a </a:t>
            </a:r>
            <a:r>
              <a:rPr lang="en-US" sz="2200" b="1" u="sng" dirty="0">
                <a:effectLst/>
                <a:latin typeface="Times New Roman" panose="02020603050405020304" pitchFamily="18" charset="0"/>
                <a:ea typeface="Times New Roman" panose="02020603050405020304" pitchFamily="18" charset="0"/>
              </a:rPr>
              <a:t>group of small producers</a:t>
            </a:r>
            <a:r>
              <a:rPr lang="en-US" sz="2200" b="1" dirty="0">
                <a:effectLst/>
                <a:latin typeface="Times New Roman" panose="02020603050405020304" pitchFamily="18" charset="0"/>
                <a:ea typeface="Times New Roman" panose="02020603050405020304" pitchFamily="18" charset="0"/>
              </a:rPr>
              <a:t> facing </a:t>
            </a:r>
            <a:br>
              <a:rPr lang="en-US" sz="2200" b="1" dirty="0">
                <a:effectLst/>
                <a:latin typeface="Times New Roman" panose="02020603050405020304" pitchFamily="18" charset="0"/>
                <a:ea typeface="Times New Roman" panose="02020603050405020304" pitchFamily="18" charset="0"/>
              </a:rPr>
            </a:br>
            <a:r>
              <a:rPr lang="en-US" sz="2200" b="1" u="sng" dirty="0">
                <a:effectLst/>
                <a:latin typeface="Times New Roman" panose="02020603050405020304" pitchFamily="18" charset="0"/>
                <a:ea typeface="Times New Roman" panose="02020603050405020304" pitchFamily="18" charset="0"/>
              </a:rPr>
              <a:t>bankruptcy</a:t>
            </a:r>
            <a:r>
              <a:rPr lang="en-US" sz="2200" b="1" dirty="0">
                <a:effectLst/>
                <a:latin typeface="Times New Roman" panose="02020603050405020304" pitchFamily="18" charset="0"/>
                <a:ea typeface="Times New Roman" panose="02020603050405020304" pitchFamily="18" charset="0"/>
              </a:rPr>
              <a:t> because </a:t>
            </a:r>
            <a:r>
              <a:rPr lang="en-US" sz="2200" b="1" u="sng" dirty="0">
                <a:effectLst/>
                <a:latin typeface="Times New Roman" panose="02020603050405020304" pitchFamily="18" charset="0"/>
                <a:ea typeface="Times New Roman" panose="02020603050405020304" pitchFamily="18" charset="0"/>
              </a:rPr>
              <a:t>overcapacity was driving prices to unprofitable levels</a:t>
            </a:r>
            <a:r>
              <a:rPr lang="en-US" sz="2200" b="1" dirty="0">
                <a:effectLst/>
                <a:latin typeface="Times New Roman" panose="02020603050405020304" pitchFamily="18" charset="0"/>
                <a:ea typeface="Times New Roman" panose="02020603050405020304" pitchFamily="18" charset="0"/>
              </a:rPr>
              <a:t>.  Suppose they only raised prices by enough to </a:t>
            </a:r>
            <a:r>
              <a:rPr lang="en-US" sz="2200" b="1" u="sng" dirty="0">
                <a:effectLst/>
                <a:latin typeface="Times New Roman" panose="02020603050405020304" pitchFamily="18" charset="0"/>
                <a:ea typeface="Times New Roman" panose="02020603050405020304" pitchFamily="18" charset="0"/>
              </a:rPr>
              <a:t>earn enough profits to stay in business, but no more</a:t>
            </a:r>
            <a:r>
              <a:rPr lang="en-US" sz="2200" b="1" dirty="0">
                <a:effectLst/>
                <a:latin typeface="Times New Roman" panose="02020603050405020304" pitchFamily="18" charset="0"/>
                <a:ea typeface="Times New Roman" panose="02020603050405020304" pitchFamily="18" charset="0"/>
              </a:rPr>
              <a:t>.  As a matter of sensible antitrust policy, should the cartel members still be found liable? </a:t>
            </a:r>
          </a:p>
        </p:txBody>
      </p:sp>
      <p:sp>
        <p:nvSpPr>
          <p:cNvPr id="4" name="Slide Number Placeholder 3">
            <a:extLst>
              <a:ext uri="{FF2B5EF4-FFF2-40B4-BE49-F238E27FC236}">
                <a16:creationId xmlns:a16="http://schemas.microsoft.com/office/drawing/2014/main" id="{C9A3AF60-E093-42FE-B606-EA750D8B96FC}"/>
              </a:ext>
            </a:extLst>
          </p:cNvPr>
          <p:cNvSpPr>
            <a:spLocks noGrp="1"/>
          </p:cNvSpPr>
          <p:nvPr>
            <p:ph type="sldNum" sz="quarter" idx="12"/>
          </p:nvPr>
        </p:nvSpPr>
        <p:spPr/>
        <p:txBody>
          <a:bodyPr/>
          <a:lstStyle/>
          <a:p>
            <a:fld id="{99F71A1A-31A9-4FA5-B879-5476ABEEDC5F}" type="slidenum">
              <a:rPr lang="en-US" smtClean="0"/>
              <a:t>15</a:t>
            </a:fld>
            <a:endParaRPr lang="en-US"/>
          </a:p>
        </p:txBody>
      </p:sp>
      <p:sp>
        <p:nvSpPr>
          <p:cNvPr id="12" name="TextBox 11">
            <a:extLst>
              <a:ext uri="{FF2B5EF4-FFF2-40B4-BE49-F238E27FC236}">
                <a16:creationId xmlns:a16="http://schemas.microsoft.com/office/drawing/2014/main" id="{AF8B75BE-F45D-4693-ACF1-A911BD9EDD2E}"/>
              </a:ext>
            </a:extLst>
          </p:cNvPr>
          <p:cNvSpPr txBox="1"/>
          <p:nvPr/>
        </p:nvSpPr>
        <p:spPr>
          <a:xfrm>
            <a:off x="2219325" y="4112492"/>
            <a:ext cx="6096000" cy="1649491"/>
          </a:xfrm>
          <a:prstGeom prst="rect">
            <a:avLst/>
          </a:prstGeom>
          <a:noFill/>
        </p:spPr>
        <p:txBody>
          <a:bodyPr wrap="square">
            <a:spAutoFit/>
          </a:bodyPr>
          <a:lstStyle/>
          <a:p>
            <a:pPr marL="0" indent="0" algn="ctr">
              <a:lnSpc>
                <a:spcPct val="107000"/>
              </a:lnSpc>
              <a:spcBef>
                <a:spcPts val="0"/>
              </a:spcBef>
              <a:spcAft>
                <a:spcPts val="800"/>
              </a:spcAft>
              <a:buNone/>
            </a:pPr>
            <a:r>
              <a:rPr lang="en-US" sz="2800" b="1" u="sng"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PLEASE VOTE</a:t>
            </a:r>
            <a:endParaRPr lang="en-US" sz="2800" b="1"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gn="ctr">
              <a:lnSpc>
                <a:spcPct val="107000"/>
              </a:lnSpc>
              <a:spcBef>
                <a:spcPts val="0"/>
              </a:spcBef>
              <a:spcAft>
                <a:spcPts val="800"/>
              </a:spcAft>
              <a:buNone/>
            </a:pPr>
            <a:r>
              <a:rPr lang="en-US" sz="2800" b="1" dirty="0">
                <a:solidFill>
                  <a:schemeClr val="accent1"/>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YES</a:t>
            </a:r>
            <a:r>
              <a:rPr lang="en-US" sz="2800" b="1" dirty="0">
                <a:solidFill>
                  <a:schemeClr val="accent1"/>
                </a:solidFill>
                <a:effectLst/>
                <a:latin typeface="Times New Roman" panose="02020603050405020304" pitchFamily="18" charset="0"/>
                <a:ea typeface="Times New Roman" panose="02020603050405020304" pitchFamily="18" charset="0"/>
                <a:cs typeface="Times New Roman" panose="02020603050405020304" pitchFamily="18" charset="0"/>
              </a:rPr>
              <a:t> = LIABLE</a:t>
            </a:r>
            <a:endParaRPr lang="en-US" sz="2800" b="1" dirty="0">
              <a:solidFill>
                <a:schemeClr val="accent1"/>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ctr">
              <a:lnSpc>
                <a:spcPct val="107000"/>
              </a:lnSpc>
              <a:spcBef>
                <a:spcPts val="0"/>
              </a:spcBef>
              <a:spcAft>
                <a:spcPts val="800"/>
              </a:spcAft>
              <a:buNone/>
            </a:pPr>
            <a:r>
              <a:rPr lang="en-US" sz="2800" b="1"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a:solidFill>
                  <a:schemeClr val="accent1"/>
                </a:solidFill>
                <a:highlight>
                  <a:srgbClr val="00FFFF"/>
                </a:highlight>
                <a:latin typeface="Times New Roman" panose="02020603050405020304" pitchFamily="18" charset="0"/>
                <a:ea typeface="Times New Roman" panose="02020603050405020304" pitchFamily="18" charset="0"/>
                <a:cs typeface="Times New Roman" panose="02020603050405020304" pitchFamily="18" charset="0"/>
              </a:rPr>
              <a:t>NO</a:t>
            </a:r>
            <a:r>
              <a:rPr lang="en-US" sz="2800" b="1" dirty="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  = NOT LIABLE</a:t>
            </a:r>
            <a:endParaRPr lang="en-US" sz="2800" b="1" dirty="0">
              <a:solidFill>
                <a:schemeClr val="accent1"/>
              </a:solidFill>
              <a:effectLst/>
              <a:highlight>
                <a:srgbClr val="00FFFF"/>
              </a:highligh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07458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768DC-252F-40C4-BE38-A90C843564F7}"/>
              </a:ext>
            </a:extLst>
          </p:cNvPr>
          <p:cNvSpPr>
            <a:spLocks noGrp="1"/>
          </p:cNvSpPr>
          <p:nvPr>
            <p:ph type="title"/>
          </p:nvPr>
        </p:nvSpPr>
        <p:spPr/>
        <p:txBody>
          <a:bodyPr/>
          <a:lstStyle/>
          <a:p>
            <a:r>
              <a:rPr lang="en-US" dirty="0"/>
              <a:t>Study Questions: Socony on “Overcapacity” Defense</a:t>
            </a:r>
          </a:p>
        </p:txBody>
      </p:sp>
      <p:sp>
        <p:nvSpPr>
          <p:cNvPr id="3" name="Content Placeholder 2">
            <a:extLst>
              <a:ext uri="{FF2B5EF4-FFF2-40B4-BE49-F238E27FC236}">
                <a16:creationId xmlns:a16="http://schemas.microsoft.com/office/drawing/2014/main" id="{D4B471A9-6EFD-4FC8-8CEF-D6CF81C8CB1E}"/>
              </a:ext>
            </a:extLst>
          </p:cNvPr>
          <p:cNvSpPr>
            <a:spLocks noGrp="1"/>
          </p:cNvSpPr>
          <p:nvPr>
            <p:ph idx="1"/>
          </p:nvPr>
        </p:nvSpPr>
        <p:spPr/>
        <p:txBody>
          <a:bodyPr>
            <a:normAutofit/>
          </a:bodyPr>
          <a:lstStyle/>
          <a:p>
            <a:pPr>
              <a:buFont typeface="Wingdings" panose="05000000000000000000" pitchFamily="2" charset="2"/>
              <a:buChar char="§"/>
            </a:pPr>
            <a:r>
              <a:rPr lang="en-US" sz="2200" b="1" dirty="0">
                <a:effectLst/>
                <a:latin typeface="Times New Roman" panose="02020603050405020304" pitchFamily="18" charset="0"/>
                <a:ea typeface="Times New Roman" panose="02020603050405020304" pitchFamily="18" charset="0"/>
              </a:rPr>
              <a:t>Suppose that the cartel consisted of a </a:t>
            </a:r>
            <a:r>
              <a:rPr lang="en-US" sz="2200" b="1" u="sng" dirty="0">
                <a:effectLst/>
                <a:latin typeface="Times New Roman" panose="02020603050405020304" pitchFamily="18" charset="0"/>
                <a:ea typeface="Times New Roman" panose="02020603050405020304" pitchFamily="18" charset="0"/>
              </a:rPr>
              <a:t>group of small producers</a:t>
            </a:r>
            <a:r>
              <a:rPr lang="en-US" sz="2200" b="1" dirty="0">
                <a:effectLst/>
                <a:latin typeface="Times New Roman" panose="02020603050405020304" pitchFamily="18" charset="0"/>
                <a:ea typeface="Times New Roman" panose="02020603050405020304" pitchFamily="18" charset="0"/>
              </a:rPr>
              <a:t> that were </a:t>
            </a:r>
            <a:r>
              <a:rPr lang="en-US" sz="2200" b="1" i="1" dirty="0">
                <a:effectLst/>
                <a:latin typeface="Times New Roman" panose="02020603050405020304" pitchFamily="18" charset="0"/>
                <a:ea typeface="Times New Roman" panose="02020603050405020304" pitchFamily="18" charset="0"/>
              </a:rPr>
              <a:t>facing bankruptcy </a:t>
            </a:r>
            <a:r>
              <a:rPr lang="en-US" sz="2200" b="1" dirty="0">
                <a:effectLst/>
                <a:latin typeface="Times New Roman" panose="02020603050405020304" pitchFamily="18" charset="0"/>
                <a:ea typeface="Times New Roman" panose="02020603050405020304" pitchFamily="18" charset="0"/>
              </a:rPr>
              <a:t>because </a:t>
            </a:r>
            <a:r>
              <a:rPr lang="en-US" sz="2200" b="1" u="sng" dirty="0">
                <a:effectLst/>
                <a:latin typeface="Times New Roman" panose="02020603050405020304" pitchFamily="18" charset="0"/>
                <a:ea typeface="Times New Roman" panose="02020603050405020304" pitchFamily="18" charset="0"/>
              </a:rPr>
              <a:t>overcapacity was driving prices to unprofitable levels</a:t>
            </a:r>
            <a:r>
              <a:rPr lang="en-US" sz="2200" b="1" dirty="0">
                <a:effectLst/>
                <a:latin typeface="Times New Roman" panose="02020603050405020304" pitchFamily="18" charset="0"/>
                <a:ea typeface="Times New Roman" panose="02020603050405020304" pitchFamily="18" charset="0"/>
              </a:rPr>
              <a:t>.  Suppose they only raised prices by enough to </a:t>
            </a:r>
            <a:r>
              <a:rPr lang="en-US" sz="2200" b="1" u="sng" dirty="0">
                <a:effectLst/>
                <a:latin typeface="Times New Roman" panose="02020603050405020304" pitchFamily="18" charset="0"/>
                <a:ea typeface="Times New Roman" panose="02020603050405020304" pitchFamily="18" charset="0"/>
              </a:rPr>
              <a:t>earn enough profits to stay in business</a:t>
            </a:r>
            <a:r>
              <a:rPr lang="en-US" sz="2200" b="1" dirty="0">
                <a:effectLst/>
                <a:latin typeface="Times New Roman" panose="02020603050405020304" pitchFamily="18" charset="0"/>
                <a:ea typeface="Times New Roman" panose="02020603050405020304" pitchFamily="18" charset="0"/>
              </a:rPr>
              <a:t>, but no more.  As a matter of sensible antitrust policy, should the cartel members still be found liable? </a:t>
            </a:r>
          </a:p>
          <a:p>
            <a:pPr lvl="1">
              <a:buFont typeface="Wingdings" panose="05000000000000000000" pitchFamily="2" charset="2"/>
              <a:buChar char="§"/>
            </a:pPr>
            <a:r>
              <a:rPr lang="en-US" sz="2200" dirty="0">
                <a:solidFill>
                  <a:srgbClr val="C00000"/>
                </a:solidFill>
                <a:latin typeface="Times New Roman" panose="02020603050405020304" pitchFamily="18" charset="0"/>
              </a:rPr>
              <a:t>Socony rejects this “ruinous competition” justification </a:t>
            </a:r>
          </a:p>
          <a:p>
            <a:pPr lvl="1">
              <a:buFont typeface="Wingdings" panose="05000000000000000000" pitchFamily="2" charset="2"/>
              <a:buChar char="§"/>
            </a:pPr>
            <a:r>
              <a:rPr lang="en-US" sz="2200" dirty="0">
                <a:solidFill>
                  <a:srgbClr val="C00000"/>
                </a:solidFill>
                <a:latin typeface="Times New Roman" panose="02020603050405020304" pitchFamily="18" charset="0"/>
              </a:rPr>
              <a:t>Socony and Trenton Potteries reject the “reasonable price” defense</a:t>
            </a:r>
          </a:p>
          <a:p>
            <a:pPr>
              <a:buFont typeface="Wingdings" panose="05000000000000000000" pitchFamily="2" charset="2"/>
              <a:buChar char="§"/>
            </a:pPr>
            <a:r>
              <a:rPr lang="en-US" sz="2200" dirty="0">
                <a:solidFill>
                  <a:srgbClr val="C00000"/>
                </a:solidFill>
                <a:latin typeface="Times New Roman" panose="02020603050405020304" pitchFamily="18" charset="0"/>
              </a:rPr>
              <a:t>Policy is sensible because accepting the defenses would end up leading to complex trials, erroneous outcomes and under-deterrence of anticompetitive cartels</a:t>
            </a:r>
          </a:p>
        </p:txBody>
      </p:sp>
      <p:sp>
        <p:nvSpPr>
          <p:cNvPr id="4" name="Slide Number Placeholder 3">
            <a:extLst>
              <a:ext uri="{FF2B5EF4-FFF2-40B4-BE49-F238E27FC236}">
                <a16:creationId xmlns:a16="http://schemas.microsoft.com/office/drawing/2014/main" id="{C9A3AF60-E093-42FE-B606-EA750D8B96FC}"/>
              </a:ext>
            </a:extLst>
          </p:cNvPr>
          <p:cNvSpPr>
            <a:spLocks noGrp="1"/>
          </p:cNvSpPr>
          <p:nvPr>
            <p:ph type="sldNum" sz="quarter" idx="12"/>
          </p:nvPr>
        </p:nvSpPr>
        <p:spPr/>
        <p:txBody>
          <a:bodyPr/>
          <a:lstStyle/>
          <a:p>
            <a:fld id="{99F71A1A-31A9-4FA5-B879-5476ABEEDC5F}" type="slidenum">
              <a:rPr lang="en-US" smtClean="0"/>
              <a:t>16</a:t>
            </a:fld>
            <a:endParaRPr lang="en-US"/>
          </a:p>
        </p:txBody>
      </p:sp>
      <p:sp>
        <p:nvSpPr>
          <p:cNvPr id="10" name="TextBox 9">
            <a:extLst>
              <a:ext uri="{FF2B5EF4-FFF2-40B4-BE49-F238E27FC236}">
                <a16:creationId xmlns:a16="http://schemas.microsoft.com/office/drawing/2014/main" id="{B9F814DA-F372-4454-8B37-3E8FBA345E9E}"/>
              </a:ext>
            </a:extLst>
          </p:cNvPr>
          <p:cNvSpPr txBox="1"/>
          <p:nvPr/>
        </p:nvSpPr>
        <p:spPr>
          <a:xfrm>
            <a:off x="838200" y="5002113"/>
            <a:ext cx="9708887" cy="1692771"/>
          </a:xfrm>
          <a:prstGeom prst="rect">
            <a:avLst/>
          </a:prstGeom>
          <a:noFill/>
          <a:ln w="38100">
            <a:solidFill>
              <a:srgbClr val="0070C0"/>
            </a:solidFill>
          </a:ln>
        </p:spPr>
        <p:txBody>
          <a:bodyPr wrap="square" rtlCol="0">
            <a:spAutoFit/>
          </a:bodyPr>
          <a:lstStyle/>
          <a:p>
            <a:r>
              <a:rPr lang="en-US" sz="2000" b="1" dirty="0">
                <a:solidFill>
                  <a:schemeClr val="accent1"/>
                </a:solidFill>
                <a:latin typeface="Times New Roman" panose="02020603050405020304" pitchFamily="18" charset="0"/>
              </a:rPr>
              <a:t>Neo-Brandeisians might allow these producers to collude, if they were facing intense competition from larger (or dominant) firms, or if they were middle income individuals </a:t>
            </a:r>
            <a:r>
              <a:rPr lang="en-US" sz="2000" b="1" i="1" dirty="0">
                <a:solidFill>
                  <a:schemeClr val="accent1"/>
                </a:solidFill>
                <a:latin typeface="Times New Roman" panose="02020603050405020304" pitchFamily="18" charset="0"/>
              </a:rPr>
              <a:t>(e.g., music teachers, NOT surgeons or investment bankers)</a:t>
            </a:r>
          </a:p>
          <a:p>
            <a:endParaRPr lang="en-US" sz="2000" b="1" i="1" dirty="0">
              <a:solidFill>
                <a:schemeClr val="accent1"/>
              </a:solidFill>
              <a:latin typeface="Times New Roman" panose="02020603050405020304" pitchFamily="18" charset="0"/>
            </a:endParaRPr>
          </a:p>
          <a:p>
            <a:pPr algn="ctr"/>
            <a:r>
              <a:rPr lang="en-US" sz="2400" b="1" i="1" u="sng" dirty="0">
                <a:solidFill>
                  <a:srgbClr val="C00000"/>
                </a:solidFill>
                <a:latin typeface="Times New Roman" panose="02020603050405020304" pitchFamily="18" charset="0"/>
              </a:rPr>
              <a:t>But how to draw the line</a:t>
            </a:r>
            <a:r>
              <a:rPr lang="en-US" sz="2400" b="1" i="1" dirty="0">
                <a:solidFill>
                  <a:srgbClr val="C00000"/>
                </a:solidFill>
                <a:latin typeface="Times New Roman" panose="02020603050405020304" pitchFamily="18" charset="0"/>
              </a:rPr>
              <a:t>?</a:t>
            </a:r>
            <a:endParaRPr lang="en-US" sz="2000" dirty="0"/>
          </a:p>
        </p:txBody>
      </p:sp>
    </p:spTree>
    <p:extLst>
      <p:ext uri="{BB962C8B-B14F-4D97-AF65-F5344CB8AC3E}">
        <p14:creationId xmlns:p14="http://schemas.microsoft.com/office/powerpoint/2010/main" val="41120624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EF61F-FA3B-4791-A227-60081829274F}"/>
              </a:ext>
            </a:extLst>
          </p:cNvPr>
          <p:cNvSpPr>
            <a:spLocks noGrp="1"/>
          </p:cNvSpPr>
          <p:nvPr>
            <p:ph type="title"/>
          </p:nvPr>
        </p:nvSpPr>
        <p:spPr>
          <a:xfrm>
            <a:off x="772212" y="18255"/>
            <a:ext cx="10515600" cy="1325563"/>
          </a:xfrm>
        </p:spPr>
        <p:txBody>
          <a:bodyPr>
            <a:normAutofit/>
          </a:bodyPr>
          <a:lstStyle/>
          <a:p>
            <a:r>
              <a:rPr lang="en-US" dirty="0"/>
              <a:t>Rejected Justifications and Other Defenses Based on Lack of Power or Effects</a:t>
            </a:r>
          </a:p>
        </p:txBody>
      </p:sp>
      <p:sp>
        <p:nvSpPr>
          <p:cNvPr id="3" name="Content Placeholder 2">
            <a:extLst>
              <a:ext uri="{FF2B5EF4-FFF2-40B4-BE49-F238E27FC236}">
                <a16:creationId xmlns:a16="http://schemas.microsoft.com/office/drawing/2014/main" id="{76657708-9916-43A9-B01B-E1667B13039B}"/>
              </a:ext>
            </a:extLst>
          </p:cNvPr>
          <p:cNvSpPr>
            <a:spLocks noGrp="1"/>
          </p:cNvSpPr>
          <p:nvPr>
            <p:ph idx="1"/>
          </p:nvPr>
        </p:nvSpPr>
        <p:spPr>
          <a:xfrm>
            <a:off x="695325" y="1460499"/>
            <a:ext cx="8258175" cy="5379245"/>
          </a:xfrm>
        </p:spPr>
        <p:txBody>
          <a:bodyPr>
            <a:normAutofit fontScale="92500" lnSpcReduction="20000"/>
          </a:bodyPr>
          <a:lstStyle/>
          <a:p>
            <a:r>
              <a:rPr lang="en-US" i="1" dirty="0"/>
              <a:t>Trenton Potteries </a:t>
            </a:r>
            <a:r>
              <a:rPr lang="en-US" dirty="0"/>
              <a:t>and </a:t>
            </a:r>
            <a:r>
              <a:rPr lang="en-US" i="1" dirty="0"/>
              <a:t>Socony </a:t>
            </a:r>
            <a:r>
              <a:rPr lang="en-US" dirty="0"/>
              <a:t>rejected various defenses for joint pricing among competitors</a:t>
            </a:r>
          </a:p>
          <a:p>
            <a:pPr lvl="1"/>
            <a:r>
              <a:rPr lang="en-US" sz="2400" i="1" dirty="0">
                <a:solidFill>
                  <a:srgbClr val="C00000"/>
                </a:solidFill>
              </a:rPr>
              <a:t>No market power: </a:t>
            </a:r>
            <a:r>
              <a:rPr lang="en-US" sz="2400" dirty="0"/>
              <a:t>Group lacked the market power to set unreasonable prices </a:t>
            </a:r>
          </a:p>
          <a:p>
            <a:pPr lvl="1"/>
            <a:r>
              <a:rPr lang="en-US" sz="2400" i="1" dirty="0">
                <a:solidFill>
                  <a:srgbClr val="C00000"/>
                </a:solidFill>
              </a:rPr>
              <a:t>No anticompetitive purpose:</a:t>
            </a:r>
            <a:r>
              <a:rPr lang="en-US" sz="2400" dirty="0">
                <a:solidFill>
                  <a:srgbClr val="C00000"/>
                </a:solidFill>
              </a:rPr>
              <a:t> </a:t>
            </a:r>
            <a:r>
              <a:rPr lang="en-US" sz="2400" dirty="0"/>
              <a:t>Fixed price was set at a reasonable price level</a:t>
            </a:r>
          </a:p>
          <a:p>
            <a:pPr lvl="1"/>
            <a:r>
              <a:rPr lang="en-US" sz="2400" i="1" dirty="0">
                <a:solidFill>
                  <a:srgbClr val="C00000"/>
                </a:solidFill>
              </a:rPr>
              <a:t>Beneficial competitive purpose:</a:t>
            </a:r>
            <a:r>
              <a:rPr lang="en-US" sz="2400" dirty="0"/>
              <a:t> Purpose was to eliminate “ruinous competition” that would harm the market in the long run.</a:t>
            </a:r>
          </a:p>
          <a:p>
            <a:pPr lvl="1"/>
            <a:r>
              <a:rPr lang="en-US" sz="2400" i="1" dirty="0">
                <a:solidFill>
                  <a:srgbClr val="C00000"/>
                </a:solidFill>
              </a:rPr>
              <a:t>Competition not eliminated: </a:t>
            </a:r>
            <a:r>
              <a:rPr lang="en-US" sz="2400" dirty="0"/>
              <a:t>There was continued competition, despite the joint pricing</a:t>
            </a:r>
          </a:p>
          <a:p>
            <a:pPr lvl="1"/>
            <a:r>
              <a:rPr lang="en-US" sz="2400" i="1" dirty="0">
                <a:solidFill>
                  <a:srgbClr val="C00000"/>
                </a:solidFill>
              </a:rPr>
              <a:t>No anticompetitive effect:</a:t>
            </a:r>
            <a:r>
              <a:rPr lang="en-US" sz="2400" dirty="0"/>
              <a:t> No evidence of price increases; attempt to raise price failed; price did not rise </a:t>
            </a:r>
            <a:r>
              <a:rPr lang="en-US" dirty="0"/>
              <a:t>Fixed price was set at a reasonable price level</a:t>
            </a:r>
          </a:p>
          <a:p>
            <a:r>
              <a:rPr lang="en-US" b="1" i="1" dirty="0">
                <a:solidFill>
                  <a:srgbClr val="C00000"/>
                </a:solidFill>
              </a:rPr>
              <a:t>Evidence of </a:t>
            </a:r>
            <a:r>
              <a:rPr lang="en-US" b="1" i="1" u="sng" dirty="0">
                <a:solidFill>
                  <a:srgbClr val="C00000"/>
                </a:solidFill>
              </a:rPr>
              <a:t>agreement</a:t>
            </a:r>
            <a:r>
              <a:rPr lang="en-US" b="1" i="1" dirty="0">
                <a:solidFill>
                  <a:srgbClr val="C00000"/>
                </a:solidFill>
              </a:rPr>
              <a:t> to fix prices is sufficient for liability</a:t>
            </a:r>
            <a:br>
              <a:rPr lang="en-US" b="1" i="1" dirty="0">
                <a:solidFill>
                  <a:srgbClr val="C00000"/>
                </a:solidFill>
              </a:rPr>
            </a:br>
            <a:endParaRPr lang="en-US" b="1" i="1" dirty="0">
              <a:solidFill>
                <a:srgbClr val="C00000"/>
              </a:solidFill>
            </a:endParaRPr>
          </a:p>
          <a:p>
            <a:r>
              <a:rPr lang="en-US" b="1" i="1" dirty="0">
                <a:solidFill>
                  <a:srgbClr val="C00000"/>
                </a:solidFill>
              </a:rPr>
              <a:t>Are there any Defenses that will work?</a:t>
            </a:r>
            <a:r>
              <a:rPr lang="en-US" b="1" dirty="0"/>
              <a:t>  </a:t>
            </a:r>
            <a:endParaRPr lang="en-US" i="1" dirty="0">
              <a:solidFill>
                <a:srgbClr val="0070C0"/>
              </a:solidFill>
            </a:endParaRPr>
          </a:p>
          <a:p>
            <a:endParaRPr lang="en-US" dirty="0"/>
          </a:p>
          <a:p>
            <a:pPr lvl="1"/>
            <a:endParaRPr lang="en-US" dirty="0"/>
          </a:p>
        </p:txBody>
      </p:sp>
      <p:sp>
        <p:nvSpPr>
          <p:cNvPr id="4" name="Slide Number Placeholder 3">
            <a:extLst>
              <a:ext uri="{FF2B5EF4-FFF2-40B4-BE49-F238E27FC236}">
                <a16:creationId xmlns:a16="http://schemas.microsoft.com/office/drawing/2014/main" id="{2205F4D5-4CF2-4035-9E37-988A2B4CF1A8}"/>
              </a:ext>
            </a:extLst>
          </p:cNvPr>
          <p:cNvSpPr>
            <a:spLocks noGrp="1"/>
          </p:cNvSpPr>
          <p:nvPr>
            <p:ph type="sldNum" sz="quarter" idx="12"/>
          </p:nvPr>
        </p:nvSpPr>
        <p:spPr/>
        <p:txBody>
          <a:bodyPr/>
          <a:lstStyle/>
          <a:p>
            <a:fld id="{837F2808-4F7B-49B1-B06A-0BD2F2A2DA16}" type="slidenum">
              <a:rPr lang="en-US" smtClean="0"/>
              <a:t>17</a:t>
            </a:fld>
            <a:endParaRPr lang="en-US"/>
          </a:p>
        </p:txBody>
      </p:sp>
      <p:cxnSp>
        <p:nvCxnSpPr>
          <p:cNvPr id="12" name="Straight Arrow Connector 11">
            <a:extLst>
              <a:ext uri="{FF2B5EF4-FFF2-40B4-BE49-F238E27FC236}">
                <a16:creationId xmlns:a16="http://schemas.microsoft.com/office/drawing/2014/main" id="{75ADF954-D9AE-4221-B2E9-DD4B7A975956}"/>
              </a:ext>
            </a:extLst>
          </p:cNvPr>
          <p:cNvCxnSpPr>
            <a:cxnSpLocks/>
          </p:cNvCxnSpPr>
          <p:nvPr/>
        </p:nvCxnSpPr>
        <p:spPr>
          <a:xfrm flipH="1">
            <a:off x="8386503" y="4357090"/>
            <a:ext cx="1285874" cy="101379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82DDF17-BC48-4C59-8EB6-B0FCF17744D0}"/>
              </a:ext>
            </a:extLst>
          </p:cNvPr>
          <p:cNvSpPr txBox="1"/>
          <p:nvPr/>
        </p:nvSpPr>
        <p:spPr>
          <a:xfrm>
            <a:off x="8265560" y="6118932"/>
            <a:ext cx="1716640" cy="400110"/>
          </a:xfrm>
          <a:prstGeom prst="rect">
            <a:avLst/>
          </a:prstGeom>
          <a:noFill/>
          <a:ln w="19050">
            <a:solidFill>
              <a:srgbClr val="0070C0"/>
            </a:solidFill>
          </a:ln>
        </p:spPr>
        <p:txBody>
          <a:bodyPr wrap="square">
            <a:spAutoFit/>
          </a:bodyPr>
          <a:lstStyle/>
          <a:p>
            <a:r>
              <a:rPr lang="en-US" sz="2000" b="1" i="1" dirty="0">
                <a:solidFill>
                  <a:srgbClr val="0070C0"/>
                </a:solidFill>
              </a:rPr>
              <a:t>See Topic 4</a:t>
            </a:r>
            <a:endParaRPr lang="en-US" sz="2000" dirty="0">
              <a:solidFill>
                <a:srgbClr val="0070C0"/>
              </a:solidFill>
            </a:endParaRPr>
          </a:p>
        </p:txBody>
      </p:sp>
      <p:cxnSp>
        <p:nvCxnSpPr>
          <p:cNvPr id="10" name="Straight Arrow Connector 9">
            <a:extLst>
              <a:ext uri="{FF2B5EF4-FFF2-40B4-BE49-F238E27FC236}">
                <a16:creationId xmlns:a16="http://schemas.microsoft.com/office/drawing/2014/main" id="{B854898E-B3C2-4269-8EEB-1F8260080638}"/>
              </a:ext>
            </a:extLst>
          </p:cNvPr>
          <p:cNvCxnSpPr>
            <a:cxnSpLocks/>
          </p:cNvCxnSpPr>
          <p:nvPr/>
        </p:nvCxnSpPr>
        <p:spPr>
          <a:xfrm flipH="1">
            <a:off x="6492240" y="6318987"/>
            <a:ext cx="1525243" cy="3736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038FAF3-2502-471C-A46F-1B64AE53A848}"/>
              </a:ext>
            </a:extLst>
          </p:cNvPr>
          <p:cNvSpPr txBox="1"/>
          <p:nvPr/>
        </p:nvSpPr>
        <p:spPr>
          <a:xfrm>
            <a:off x="9637160" y="3840233"/>
            <a:ext cx="1716640" cy="400110"/>
          </a:xfrm>
          <a:prstGeom prst="rect">
            <a:avLst/>
          </a:prstGeom>
          <a:noFill/>
          <a:ln w="19050">
            <a:solidFill>
              <a:srgbClr val="0070C0"/>
            </a:solidFill>
          </a:ln>
        </p:spPr>
        <p:txBody>
          <a:bodyPr wrap="square">
            <a:spAutoFit/>
          </a:bodyPr>
          <a:lstStyle/>
          <a:p>
            <a:r>
              <a:rPr lang="en-US" sz="2000" b="1" i="1" dirty="0">
                <a:solidFill>
                  <a:srgbClr val="0070C0"/>
                </a:solidFill>
              </a:rPr>
              <a:t>See Socony</a:t>
            </a:r>
            <a:endParaRPr lang="en-US" sz="2000" dirty="0">
              <a:solidFill>
                <a:srgbClr val="0070C0"/>
              </a:solidFill>
            </a:endParaRPr>
          </a:p>
        </p:txBody>
      </p:sp>
    </p:spTree>
    <p:extLst>
      <p:ext uri="{BB962C8B-B14F-4D97-AF65-F5344CB8AC3E}">
        <p14:creationId xmlns:p14="http://schemas.microsoft.com/office/powerpoint/2010/main" val="35332543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04E54-327B-457B-9126-5960EF8925DA}"/>
              </a:ext>
            </a:extLst>
          </p:cNvPr>
          <p:cNvSpPr>
            <a:spLocks noGrp="1"/>
          </p:cNvSpPr>
          <p:nvPr>
            <p:ph type="title"/>
          </p:nvPr>
        </p:nvSpPr>
        <p:spPr>
          <a:xfrm>
            <a:off x="498835" y="-172785"/>
            <a:ext cx="10515600" cy="1325563"/>
          </a:xfrm>
        </p:spPr>
        <p:txBody>
          <a:bodyPr>
            <a:normAutofit/>
          </a:bodyPr>
          <a:lstStyle/>
          <a:p>
            <a:r>
              <a:rPr lang="en-US" sz="3200" i="1" dirty="0"/>
              <a:t>Northern Pacific </a:t>
            </a:r>
            <a:r>
              <a:rPr lang="en-US" sz="3200" dirty="0"/>
              <a:t>(1958):</a:t>
            </a:r>
            <a:br>
              <a:rPr lang="en-US" sz="3200" dirty="0"/>
            </a:br>
            <a:r>
              <a:rPr lang="en-US" sz="3200" dirty="0"/>
              <a:t>Refined Statement of “Per Se Unreasonableness”</a:t>
            </a:r>
          </a:p>
        </p:txBody>
      </p:sp>
      <p:sp>
        <p:nvSpPr>
          <p:cNvPr id="3" name="Content Placeholder 2">
            <a:extLst>
              <a:ext uri="{FF2B5EF4-FFF2-40B4-BE49-F238E27FC236}">
                <a16:creationId xmlns:a16="http://schemas.microsoft.com/office/drawing/2014/main" id="{A7E6F791-3BF6-4E68-99D7-B04BC91E2443}"/>
              </a:ext>
            </a:extLst>
          </p:cNvPr>
          <p:cNvSpPr>
            <a:spLocks noGrp="1"/>
          </p:cNvSpPr>
          <p:nvPr>
            <p:ph idx="1"/>
          </p:nvPr>
        </p:nvSpPr>
        <p:spPr>
          <a:xfrm>
            <a:off x="498835" y="1690688"/>
            <a:ext cx="7636498" cy="4351338"/>
          </a:xfrm>
        </p:spPr>
        <p:txBody>
          <a:bodyPr>
            <a:normAutofit fontScale="92500" lnSpcReduction="10000"/>
          </a:bodyPr>
          <a:lstStyle/>
          <a:p>
            <a:pPr marL="0" indent="0">
              <a:buNone/>
            </a:pPr>
            <a:r>
              <a:rPr lang="en-US" sz="2400" dirty="0"/>
              <a:t>“[T]here are </a:t>
            </a:r>
            <a:r>
              <a:rPr lang="en-US" sz="2400" dirty="0">
                <a:solidFill>
                  <a:srgbClr val="C00000"/>
                </a:solidFill>
              </a:rPr>
              <a:t>certain agreements or practices </a:t>
            </a:r>
            <a:r>
              <a:rPr lang="en-US" sz="2400" dirty="0"/>
              <a:t>which, </a:t>
            </a:r>
            <a:r>
              <a:rPr lang="en-US" sz="2400" dirty="0">
                <a:solidFill>
                  <a:srgbClr val="C00000"/>
                </a:solidFill>
              </a:rPr>
              <a:t>because of </a:t>
            </a:r>
            <a:r>
              <a:rPr lang="en-US" sz="2400" b="1" dirty="0">
                <a:solidFill>
                  <a:srgbClr val="C00000"/>
                </a:solidFill>
              </a:rPr>
              <a:t>their pernicious effect on competition </a:t>
            </a:r>
            <a:r>
              <a:rPr lang="en-US" sz="2400" b="1" dirty="0"/>
              <a:t>and </a:t>
            </a:r>
            <a:r>
              <a:rPr lang="en-US" sz="2400" b="1" dirty="0">
                <a:solidFill>
                  <a:srgbClr val="C00000"/>
                </a:solidFill>
              </a:rPr>
              <a:t>lack of any redeeming virtue</a:t>
            </a:r>
            <a:r>
              <a:rPr lang="en-US" sz="2400" dirty="0"/>
              <a:t>, are </a:t>
            </a:r>
            <a:r>
              <a:rPr lang="en-US" sz="2400" b="1" dirty="0">
                <a:solidFill>
                  <a:srgbClr val="C00000"/>
                </a:solidFill>
                <a:highlight>
                  <a:srgbClr val="FFFF00"/>
                </a:highlight>
              </a:rPr>
              <a:t>conclusively presumed to be</a:t>
            </a:r>
            <a:r>
              <a:rPr lang="en-US" sz="2400" b="1" dirty="0">
                <a:solidFill>
                  <a:srgbClr val="C00000"/>
                </a:solidFill>
              </a:rPr>
              <a:t> </a:t>
            </a:r>
            <a:r>
              <a:rPr lang="en-US" sz="2400" b="1" dirty="0">
                <a:solidFill>
                  <a:srgbClr val="C00000"/>
                </a:solidFill>
                <a:highlight>
                  <a:srgbClr val="FFFF00"/>
                </a:highlight>
              </a:rPr>
              <a:t>unreasonable</a:t>
            </a:r>
            <a:r>
              <a:rPr lang="en-US" sz="2400" dirty="0"/>
              <a:t>, and therefore </a:t>
            </a:r>
            <a:r>
              <a:rPr lang="en-US" sz="2400" dirty="0">
                <a:solidFill>
                  <a:srgbClr val="C00000"/>
                </a:solidFill>
              </a:rPr>
              <a:t>illegal, without elaborate inquiry </a:t>
            </a:r>
            <a:r>
              <a:rPr lang="en-US" sz="2400" dirty="0"/>
              <a:t>as to the precise harm they have caused or the business excuse for their use.” </a:t>
            </a:r>
            <a:br>
              <a:rPr lang="en-US" sz="2400" dirty="0"/>
            </a:br>
            <a:endParaRPr lang="en-US" sz="2400" dirty="0"/>
          </a:p>
          <a:p>
            <a:pPr marL="0" indent="0">
              <a:buNone/>
            </a:pPr>
            <a:r>
              <a:rPr lang="en-US" sz="2400" dirty="0"/>
              <a:t>“This principle of </a:t>
            </a:r>
            <a:r>
              <a:rPr lang="en-US" sz="2400" b="1" i="1" dirty="0">
                <a:solidFill>
                  <a:srgbClr val="C00000"/>
                </a:solidFill>
                <a:highlight>
                  <a:srgbClr val="FFFF00"/>
                </a:highlight>
              </a:rPr>
              <a:t>per se</a:t>
            </a:r>
            <a:r>
              <a:rPr lang="en-US" sz="2400" b="1" dirty="0">
                <a:solidFill>
                  <a:srgbClr val="C00000"/>
                </a:solidFill>
                <a:highlight>
                  <a:srgbClr val="FFFF00"/>
                </a:highlight>
              </a:rPr>
              <a:t> unreasonableness</a:t>
            </a:r>
            <a:r>
              <a:rPr lang="en-US" sz="2400" b="1" dirty="0">
                <a:solidFill>
                  <a:srgbClr val="C00000"/>
                </a:solidFill>
              </a:rPr>
              <a:t> </a:t>
            </a:r>
            <a:r>
              <a:rPr lang="en-US" sz="2400" dirty="0"/>
              <a:t>not only makes the type of restraints which are proscribed by the Sherman Act more certain to the benefit of everyone concerned, but it also avoids the necessity for an incredibly complicated and prolonged economic investigation into the entire history of the industry involved, as well as related industries, in an effort to determine at large whether a particular restraint has been unreasonable -- an inquiry so often wholly fruitless when undertaken.” </a:t>
            </a:r>
            <a:endParaRPr kumimoji="1" lang="en-US" sz="2400" dirty="0"/>
          </a:p>
          <a:p>
            <a:pPr marL="0" indent="0">
              <a:buNone/>
            </a:pPr>
            <a:endParaRPr lang="en-US" sz="2400" dirty="0"/>
          </a:p>
        </p:txBody>
      </p:sp>
      <p:sp>
        <p:nvSpPr>
          <p:cNvPr id="4" name="Slide Number Placeholder 3">
            <a:extLst>
              <a:ext uri="{FF2B5EF4-FFF2-40B4-BE49-F238E27FC236}">
                <a16:creationId xmlns:a16="http://schemas.microsoft.com/office/drawing/2014/main" id="{2F7E1694-4608-4A19-BDB3-0EDE5004961C}"/>
              </a:ext>
            </a:extLst>
          </p:cNvPr>
          <p:cNvSpPr>
            <a:spLocks noGrp="1"/>
          </p:cNvSpPr>
          <p:nvPr>
            <p:ph type="sldNum" sz="quarter" idx="12"/>
          </p:nvPr>
        </p:nvSpPr>
        <p:spPr>
          <a:xfrm>
            <a:off x="8610600" y="6337445"/>
            <a:ext cx="2743200" cy="365125"/>
          </a:xfrm>
        </p:spPr>
        <p:txBody>
          <a:bodyPr/>
          <a:lstStyle/>
          <a:p>
            <a:fld id="{99F71A1A-31A9-4FA5-B879-5476ABEEDC5F}" type="slidenum">
              <a:rPr lang="en-US" smtClean="0"/>
              <a:t>18</a:t>
            </a:fld>
            <a:endParaRPr lang="en-US"/>
          </a:p>
        </p:txBody>
      </p:sp>
      <p:grpSp>
        <p:nvGrpSpPr>
          <p:cNvPr id="5" name="Group 4">
            <a:extLst>
              <a:ext uri="{FF2B5EF4-FFF2-40B4-BE49-F238E27FC236}">
                <a16:creationId xmlns:a16="http://schemas.microsoft.com/office/drawing/2014/main" id="{071DA03D-A83D-40DB-A854-F3B2351B5D68}"/>
              </a:ext>
            </a:extLst>
          </p:cNvPr>
          <p:cNvGrpSpPr/>
          <p:nvPr/>
        </p:nvGrpSpPr>
        <p:grpSpPr>
          <a:xfrm>
            <a:off x="5794343" y="2326520"/>
            <a:ext cx="6111712" cy="4010925"/>
            <a:chOff x="5762053" y="301123"/>
            <a:chExt cx="4628940" cy="4497243"/>
          </a:xfrm>
        </p:grpSpPr>
        <p:sp>
          <p:nvSpPr>
            <p:cNvPr id="6" name="Rectangle 5">
              <a:extLst>
                <a:ext uri="{FF2B5EF4-FFF2-40B4-BE49-F238E27FC236}">
                  <a16:creationId xmlns:a16="http://schemas.microsoft.com/office/drawing/2014/main" id="{789FB487-0F1D-4597-8A8F-486548BF50D0}"/>
                </a:ext>
              </a:extLst>
            </p:cNvPr>
            <p:cNvSpPr/>
            <p:nvPr/>
          </p:nvSpPr>
          <p:spPr>
            <a:xfrm>
              <a:off x="7735377" y="301123"/>
              <a:ext cx="2655616" cy="4497243"/>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“Conclusive Presumption” and </a:t>
              </a:r>
              <a:br>
                <a:rPr lang="en-US" b="1" dirty="0">
                  <a:solidFill>
                    <a:srgbClr val="0070C0"/>
                  </a:solidFill>
                  <a:latin typeface="Times New Roman" panose="02020603050405020304" pitchFamily="18" charset="0"/>
                  <a:cs typeface="Times New Roman" panose="02020603050405020304" pitchFamily="18" charset="0"/>
                </a:rPr>
              </a:br>
              <a:r>
                <a:rPr lang="en-US" b="1" dirty="0">
                  <a:solidFill>
                    <a:srgbClr val="0070C0"/>
                  </a:solidFill>
                  <a:latin typeface="Times New Roman" panose="02020603050405020304" pitchFamily="18" charset="0"/>
                  <a:cs typeface="Times New Roman" panose="02020603050405020304" pitchFamily="18" charset="0"/>
                </a:rPr>
                <a:t>“Per Se </a:t>
              </a:r>
              <a:r>
                <a:rPr lang="en-US" b="1" dirty="0" err="1">
                  <a:solidFill>
                    <a:srgbClr val="0070C0"/>
                  </a:solidFill>
                  <a:latin typeface="Times New Roman" panose="02020603050405020304" pitchFamily="18" charset="0"/>
                  <a:cs typeface="Times New Roman" panose="02020603050405020304" pitchFamily="18" charset="0"/>
                </a:rPr>
                <a:t>Uunreasonableness</a:t>
              </a:r>
              <a:r>
                <a:rPr lang="en-US" b="1" dirty="0">
                  <a:solidFill>
                    <a:srgbClr val="0070C0"/>
                  </a:solidFill>
                  <a:latin typeface="Times New Roman" panose="02020603050405020304" pitchFamily="18" charset="0"/>
                  <a:cs typeface="Times New Roman" panose="02020603050405020304" pitchFamily="18" charset="0"/>
                </a:rPr>
                <a:t>” are better terms than “Per Se </a:t>
              </a:r>
              <a:r>
                <a:rPr lang="en-US" b="1" i="1" dirty="0">
                  <a:solidFill>
                    <a:srgbClr val="0070C0"/>
                  </a:solidFill>
                  <a:latin typeface="Times New Roman" panose="02020603050405020304" pitchFamily="18" charset="0"/>
                  <a:cs typeface="Times New Roman" panose="02020603050405020304" pitchFamily="18" charset="0"/>
                </a:rPr>
                <a:t>Rule</a:t>
              </a:r>
              <a:r>
                <a:rPr lang="en-US" b="1" dirty="0">
                  <a:solidFill>
                    <a:srgbClr val="0070C0"/>
                  </a:solidFill>
                  <a:latin typeface="Times New Roman" panose="02020603050405020304" pitchFamily="18" charset="0"/>
                  <a:cs typeface="Times New Roman" panose="02020603050405020304" pitchFamily="18" charset="0"/>
                </a:rPr>
                <a:t>.”</a:t>
              </a:r>
            </a:p>
            <a:p>
              <a:pPr algn="ctr">
                <a:defRPr/>
              </a:pPr>
              <a:endParaRPr lang="en-US" b="1" dirty="0">
                <a:solidFill>
                  <a:srgbClr val="0070C0"/>
                </a:solidFill>
                <a:latin typeface="Times New Roman" panose="02020603050405020304" pitchFamily="18" charset="0"/>
                <a:cs typeface="Times New Roman" panose="02020603050405020304" pitchFamily="18" charset="0"/>
              </a:endParaRPr>
            </a:p>
            <a:p>
              <a:pPr algn="ctr">
                <a:defRPr/>
              </a:pPr>
              <a:r>
                <a:rPr lang="en-US" b="1" dirty="0">
                  <a:solidFill>
                    <a:srgbClr val="0070C0"/>
                  </a:solidFill>
                  <a:latin typeface="Times New Roman" panose="02020603050405020304" pitchFamily="18" charset="0"/>
                  <a:cs typeface="Times New Roman" panose="02020603050405020304" pitchFamily="18" charset="0"/>
                </a:rPr>
                <a:t>They connect better to the overarching Rule of Reason standard</a:t>
              </a:r>
            </a:p>
            <a:p>
              <a:pPr algn="ctr">
                <a:defRPr/>
              </a:pPr>
              <a:endParaRPr lang="en-US" b="1" dirty="0">
                <a:solidFill>
                  <a:srgbClr val="0070C0"/>
                </a:solidFill>
                <a:latin typeface="Times New Roman" panose="02020603050405020304" pitchFamily="18" charset="0"/>
                <a:cs typeface="Times New Roman" panose="02020603050405020304" pitchFamily="18" charset="0"/>
              </a:endParaRPr>
            </a:p>
            <a:p>
              <a:pPr algn="ctr">
                <a:defRPr/>
              </a:pPr>
              <a:r>
                <a:rPr lang="en-US" b="1" dirty="0">
                  <a:solidFill>
                    <a:srgbClr val="0070C0"/>
                  </a:solidFill>
                  <a:latin typeface="Times New Roman" panose="02020603050405020304" pitchFamily="18" charset="0"/>
                  <a:cs typeface="Times New Roman" panose="02020603050405020304" pitchFamily="18" charset="0"/>
                </a:rPr>
                <a:t>Presumption is based on </a:t>
              </a:r>
              <a:r>
                <a:rPr lang="en-US" b="1" i="1" dirty="0">
                  <a:solidFill>
                    <a:srgbClr val="0070C0"/>
                  </a:solidFill>
                  <a:latin typeface="Times New Roman" panose="02020603050405020304" pitchFamily="18" charset="0"/>
                  <a:cs typeface="Times New Roman" panose="02020603050405020304" pitchFamily="18" charset="0"/>
                </a:rPr>
                <a:t>“Nature” </a:t>
              </a:r>
              <a:r>
                <a:rPr lang="en-US" b="1" dirty="0">
                  <a:solidFill>
                    <a:srgbClr val="0070C0"/>
                  </a:solidFill>
                  <a:latin typeface="Times New Roman" panose="02020603050405020304" pitchFamily="18" charset="0"/>
                  <a:cs typeface="Times New Roman" panose="02020603050405020304" pitchFamily="18" charset="0"/>
                </a:rPr>
                <a:t>of restraint.  Is the conduct </a:t>
              </a:r>
              <a:r>
                <a:rPr lang="en-US" b="1" i="1" dirty="0">
                  <a:solidFill>
                    <a:srgbClr val="0070C0"/>
                  </a:solidFill>
                  <a:latin typeface="Times New Roman" panose="02020603050405020304" pitchFamily="18" charset="0"/>
                  <a:cs typeface="Times New Roman" panose="02020603050405020304" pitchFamily="18" charset="0"/>
                </a:rPr>
                <a:t>“Inherently Suspect?”</a:t>
              </a:r>
              <a:r>
                <a:rPr lang="en-US" b="1" dirty="0">
                  <a:solidFill>
                    <a:srgbClr val="0070C0"/>
                  </a:solidFill>
                  <a:latin typeface="Times New Roman" panose="02020603050405020304" pitchFamily="18" charset="0"/>
                  <a:cs typeface="Times New Roman" panose="02020603050405020304" pitchFamily="18" charset="0"/>
                </a:rPr>
                <a:t>  </a:t>
              </a:r>
            </a:p>
            <a:p>
              <a:pPr algn="ctr">
                <a:defRPr/>
              </a:pPr>
              <a:endParaRPr lang="en-US" b="1" dirty="0">
                <a:solidFill>
                  <a:srgbClr val="0070C0"/>
                </a:solidFill>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5128904D-E349-4BDA-BB5E-7497B045208C}"/>
                </a:ext>
              </a:extLst>
            </p:cNvPr>
            <p:cNvCxnSpPr>
              <a:cxnSpLocks/>
            </p:cNvCxnSpPr>
            <p:nvPr/>
          </p:nvCxnSpPr>
          <p:spPr>
            <a:xfrm flipH="1">
              <a:off x="5762053" y="1431492"/>
              <a:ext cx="1687361" cy="31319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cxnSp>
        <p:nvCxnSpPr>
          <p:cNvPr id="8" name="Straight Arrow Connector 7">
            <a:extLst>
              <a:ext uri="{FF2B5EF4-FFF2-40B4-BE49-F238E27FC236}">
                <a16:creationId xmlns:a16="http://schemas.microsoft.com/office/drawing/2014/main" id="{FAB841F4-10D1-4626-89DE-8248B80747A1}"/>
              </a:ext>
            </a:extLst>
          </p:cNvPr>
          <p:cNvCxnSpPr>
            <a:cxnSpLocks/>
          </p:cNvCxnSpPr>
          <p:nvPr/>
        </p:nvCxnSpPr>
        <p:spPr>
          <a:xfrm flipH="1" flipV="1">
            <a:off x="7136091" y="2340685"/>
            <a:ext cx="1225978" cy="21362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41CC3BAD-92CB-4740-99C4-F2D34B7C669F}"/>
              </a:ext>
            </a:extLst>
          </p:cNvPr>
          <p:cNvGrpSpPr/>
          <p:nvPr/>
        </p:nvGrpSpPr>
        <p:grpSpPr>
          <a:xfrm>
            <a:off x="5200650" y="767431"/>
            <a:ext cx="6479041" cy="923257"/>
            <a:chOff x="6638004" y="410566"/>
            <a:chExt cx="4719159" cy="1119489"/>
          </a:xfrm>
        </p:grpSpPr>
        <p:sp>
          <p:nvSpPr>
            <p:cNvPr id="10" name="Rectangle 9">
              <a:extLst>
                <a:ext uri="{FF2B5EF4-FFF2-40B4-BE49-F238E27FC236}">
                  <a16:creationId xmlns:a16="http://schemas.microsoft.com/office/drawing/2014/main" id="{E4917513-7149-4C71-8470-83A0B33434F0}"/>
                </a:ext>
              </a:extLst>
            </p:cNvPr>
            <p:cNvSpPr/>
            <p:nvPr/>
          </p:nvSpPr>
          <p:spPr>
            <a:xfrm>
              <a:off x="8960088" y="410566"/>
              <a:ext cx="2397075" cy="1001007"/>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a:solidFill>
                    <a:schemeClr val="accent1"/>
                  </a:solidFill>
                  <a:latin typeface="Times New Roman" panose="02020603050405020304" pitchFamily="18" charset="0"/>
                  <a:cs typeface="Times New Roman" panose="02020603050405020304" pitchFamily="18" charset="0"/>
                </a:rPr>
                <a:t>Even beyond plain vanilla collective price setting </a:t>
              </a:r>
              <a:endParaRPr lang="en-US" sz="2000" b="1" i="1" u="sng" dirty="0">
                <a:solidFill>
                  <a:schemeClr val="accent1"/>
                </a:solidFill>
                <a:latin typeface="Times New Roman" panose="02020603050405020304" pitchFamily="18" charset="0"/>
                <a:cs typeface="Times New Roman" panose="02020603050405020304" pitchFamily="18" charset="0"/>
              </a:endParaRPr>
            </a:p>
          </p:txBody>
        </p:sp>
        <p:cxnSp>
          <p:nvCxnSpPr>
            <p:cNvPr id="11" name="Straight Arrow Connector 10">
              <a:extLst>
                <a:ext uri="{FF2B5EF4-FFF2-40B4-BE49-F238E27FC236}">
                  <a16:creationId xmlns:a16="http://schemas.microsoft.com/office/drawing/2014/main" id="{F7C1AB7C-54C8-4870-B836-F2519F6324F0}"/>
                </a:ext>
              </a:extLst>
            </p:cNvPr>
            <p:cNvCxnSpPr>
              <a:cxnSpLocks/>
            </p:cNvCxnSpPr>
            <p:nvPr/>
          </p:nvCxnSpPr>
          <p:spPr>
            <a:xfrm flipH="1">
              <a:off x="6638004" y="875760"/>
              <a:ext cx="2226093" cy="65429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7320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990600" y="419530"/>
            <a:ext cx="9793664" cy="974725"/>
          </a:xfrm>
        </p:spPr>
        <p:txBody>
          <a:bodyPr>
            <a:noAutofit/>
          </a:bodyPr>
          <a:lstStyle/>
          <a:p>
            <a:r>
              <a:rPr lang="en-US" sz="3200" dirty="0"/>
              <a:t>Sidebar 2-4 </a:t>
            </a:r>
            <a:r>
              <a:rPr lang="en-US" sz="3200" i="1" dirty="0"/>
              <a:t>(adapted)</a:t>
            </a:r>
            <a:r>
              <a:rPr lang="en-US" sz="3200" dirty="0"/>
              <a:t>: Defining and Justifying Contemporary Per Se Analysis (p. 252) </a:t>
            </a:r>
          </a:p>
        </p:txBody>
      </p:sp>
      <p:sp>
        <p:nvSpPr>
          <p:cNvPr id="14339" name="Content Placeholder 2"/>
          <p:cNvSpPr>
            <a:spLocks noGrp="1"/>
          </p:cNvSpPr>
          <p:nvPr>
            <p:ph sz="half" idx="1"/>
          </p:nvPr>
        </p:nvSpPr>
        <p:spPr>
          <a:xfrm>
            <a:off x="697584" y="1825624"/>
            <a:ext cx="5322216" cy="4735431"/>
          </a:xfrm>
        </p:spPr>
        <p:txBody>
          <a:bodyPr>
            <a:normAutofit/>
          </a:bodyPr>
          <a:lstStyle/>
          <a:p>
            <a:r>
              <a:rPr lang="en-US" sz="2400" b="1" i="1" dirty="0"/>
              <a:t>Legally</a:t>
            </a:r>
          </a:p>
          <a:p>
            <a:pPr lvl="1"/>
            <a:r>
              <a:rPr lang="en-US" sz="2000" b="1" i="1" dirty="0">
                <a:solidFill>
                  <a:srgbClr val="C00000"/>
                </a:solidFill>
              </a:rPr>
              <a:t>An irrebuttable presumption that a restraint will unreasonably restrain trade</a:t>
            </a:r>
          </a:p>
          <a:p>
            <a:pPr lvl="1"/>
            <a:r>
              <a:rPr lang="en-US" sz="2000" b="1" i="1" dirty="0">
                <a:solidFill>
                  <a:srgbClr val="C00000"/>
                </a:solidFill>
              </a:rPr>
              <a:t>Effects presumed</a:t>
            </a:r>
            <a:r>
              <a:rPr lang="en-US" sz="2000" dirty="0"/>
              <a:t>, so no need for proof of market power or actual effects</a:t>
            </a:r>
          </a:p>
          <a:p>
            <a:pPr lvl="2"/>
            <a:r>
              <a:rPr lang="en-US" sz="1600" dirty="0"/>
              <a:t>But many cases include actual effects evidence</a:t>
            </a:r>
          </a:p>
          <a:p>
            <a:pPr lvl="1"/>
            <a:r>
              <a:rPr lang="en-US" sz="2000" b="1" i="1" dirty="0">
                <a:solidFill>
                  <a:srgbClr val="C00000"/>
                </a:solidFill>
              </a:rPr>
              <a:t>No cognizable defenses </a:t>
            </a:r>
          </a:p>
          <a:p>
            <a:pPr lvl="2"/>
            <a:r>
              <a:rPr lang="en-US" sz="1600" b="1" dirty="0"/>
              <a:t>Burden shifts, but cannot be shifted back</a:t>
            </a:r>
          </a:p>
          <a:p>
            <a:pPr lvl="2"/>
            <a:r>
              <a:rPr lang="en-US" sz="1600" dirty="0"/>
              <a:t>Role of </a:t>
            </a:r>
            <a:r>
              <a:rPr lang="en-US" sz="1600" dirty="0" err="1"/>
              <a:t>cognizability</a:t>
            </a:r>
            <a:r>
              <a:rPr lang="en-US" sz="1600" dirty="0"/>
              <a:t> in limiting acceptable defenses</a:t>
            </a:r>
          </a:p>
          <a:p>
            <a:pPr lvl="1"/>
            <a:r>
              <a:rPr lang="en-US" sz="2000" b="1" i="1" dirty="0"/>
              <a:t>Focuses litigation on the fact of the conduct and categorization</a:t>
            </a:r>
          </a:p>
        </p:txBody>
      </p:sp>
      <p:sp>
        <p:nvSpPr>
          <p:cNvPr id="2" name="Content Placeholder 1"/>
          <p:cNvSpPr>
            <a:spLocks noGrp="1"/>
          </p:cNvSpPr>
          <p:nvPr>
            <p:ph sz="half" idx="2"/>
          </p:nvPr>
        </p:nvSpPr>
        <p:spPr>
          <a:xfrm>
            <a:off x="6172199" y="1825625"/>
            <a:ext cx="5583025" cy="3443959"/>
          </a:xfrm>
        </p:spPr>
        <p:txBody>
          <a:bodyPr>
            <a:normAutofit/>
          </a:bodyPr>
          <a:lstStyle/>
          <a:p>
            <a:r>
              <a:rPr lang="en-US" sz="2400" b="1" i="1" dirty="0"/>
              <a:t>Economically: Decision Theory</a:t>
            </a:r>
          </a:p>
          <a:p>
            <a:pPr lvl="1"/>
            <a:r>
              <a:rPr lang="en-US" sz="2000" b="1" i="1" dirty="0">
                <a:solidFill>
                  <a:srgbClr val="C00000"/>
                </a:solidFill>
              </a:rPr>
              <a:t>A cost-benefit calculation</a:t>
            </a:r>
          </a:p>
          <a:p>
            <a:pPr lvl="2"/>
            <a:r>
              <a:rPr lang="en-US" sz="1800" dirty="0"/>
              <a:t>High probability of harm</a:t>
            </a:r>
          </a:p>
          <a:p>
            <a:pPr lvl="2"/>
            <a:r>
              <a:rPr lang="en-US" sz="1800" dirty="0"/>
              <a:t>Costly/difficult to evaluate actual impact </a:t>
            </a:r>
          </a:p>
          <a:p>
            <a:pPr lvl="2"/>
            <a:r>
              <a:rPr lang="en-US" sz="1800" dirty="0"/>
              <a:t>Small likelihood of “false positives”</a:t>
            </a:r>
          </a:p>
          <a:p>
            <a:pPr lvl="2"/>
            <a:r>
              <a:rPr lang="en-US" sz="1800" dirty="0"/>
              <a:t>“False negatives” could be very harmful</a:t>
            </a:r>
          </a:p>
          <a:p>
            <a:pPr lvl="2"/>
            <a:r>
              <a:rPr lang="en-US" sz="1800" dirty="0"/>
              <a:t>“False positive” costs likely low (minimal impact if a few beneficial agreements are deterred) </a:t>
            </a:r>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19</a:t>
            </a:fld>
            <a:endParaRPr lang="en-US"/>
          </a:p>
        </p:txBody>
      </p:sp>
      <p:sp>
        <p:nvSpPr>
          <p:cNvPr id="8" name="Rectangle 7">
            <a:extLst>
              <a:ext uri="{FF2B5EF4-FFF2-40B4-BE49-F238E27FC236}">
                <a16:creationId xmlns:a16="http://schemas.microsoft.com/office/drawing/2014/main" id="{BA8D2EBE-D7BF-4025-980E-A247419E6C68}"/>
              </a:ext>
            </a:extLst>
          </p:cNvPr>
          <p:cNvSpPr/>
          <p:nvPr/>
        </p:nvSpPr>
        <p:spPr>
          <a:xfrm>
            <a:off x="5844591" y="4937761"/>
            <a:ext cx="6238240" cy="974726"/>
          </a:xfrm>
          <a:prstGeom prst="rect">
            <a:avLst/>
          </a:prstGeom>
          <a:solidFill>
            <a:srgbClr val="FFC00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b="1" dirty="0">
                <a:solidFill>
                  <a:srgbClr val="0070C0"/>
                </a:solidFill>
                <a:latin typeface="Times New Roman" panose="02020603050405020304" pitchFamily="18" charset="0"/>
                <a:cs typeface="Times New Roman" panose="02020603050405020304" pitchFamily="18" charset="0"/>
              </a:rPr>
              <a:t>False positive = erroneous conviction (over-deterrence)</a:t>
            </a:r>
          </a:p>
          <a:p>
            <a:pPr>
              <a:defRPr/>
            </a:pPr>
            <a:r>
              <a:rPr lang="en-US" sz="2000" b="1" dirty="0">
                <a:solidFill>
                  <a:srgbClr val="0070C0"/>
                </a:solidFill>
                <a:latin typeface="Times New Roman" panose="02020603050405020304" pitchFamily="18" charset="0"/>
                <a:cs typeface="Times New Roman" panose="02020603050405020304" pitchFamily="18" charset="0"/>
              </a:rPr>
              <a:t>False negative = erroneous acquittal (under-deterrence)</a:t>
            </a:r>
            <a:endParaRPr lang="en-US" sz="2000" dirty="0">
              <a:solidFill>
                <a:srgbClr val="0070C0"/>
              </a:solidFill>
              <a:latin typeface="Times New Roman" panose="02020603050405020304" pitchFamily="18" charset="0"/>
              <a:cs typeface="Times New Roman" panose="02020603050405020304" pitchFamily="18" charset="0"/>
            </a:endParaRPr>
          </a:p>
          <a:p>
            <a:pPr algn="ctr">
              <a:defRPr/>
            </a:pPr>
            <a:endParaRPr lang="en-US" sz="20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7835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z="3600" dirty="0"/>
              <a:t>Sherman Act Section 1 Elements</a:t>
            </a:r>
          </a:p>
        </p:txBody>
      </p:sp>
      <p:sp>
        <p:nvSpPr>
          <p:cNvPr id="11267" name="Content Placeholder 2"/>
          <p:cNvSpPr>
            <a:spLocks noGrp="1"/>
          </p:cNvSpPr>
          <p:nvPr>
            <p:ph idx="1"/>
          </p:nvPr>
        </p:nvSpPr>
        <p:spPr>
          <a:xfrm>
            <a:off x="206364" y="1664285"/>
            <a:ext cx="6703482" cy="4502383"/>
          </a:xfrm>
        </p:spPr>
        <p:txBody>
          <a:bodyPr>
            <a:normAutofit lnSpcReduction="10000"/>
          </a:bodyPr>
          <a:lstStyle/>
          <a:p>
            <a:r>
              <a:rPr lang="en-US" sz="2200" dirty="0"/>
              <a:t>Section 1 Text: “</a:t>
            </a:r>
            <a:r>
              <a:rPr lang="en-US" sz="2200" dirty="0">
                <a:highlight>
                  <a:srgbClr val="FFFF00"/>
                </a:highlight>
              </a:rPr>
              <a:t>Every</a:t>
            </a:r>
            <a:r>
              <a:rPr lang="en-US" sz="2200" dirty="0"/>
              <a:t> </a:t>
            </a:r>
            <a:r>
              <a:rPr lang="en-US" sz="2200" b="1" i="1" dirty="0">
                <a:solidFill>
                  <a:srgbClr val="C00000"/>
                </a:solidFill>
              </a:rPr>
              <a:t>contract, combination in the form of trust or otherwise, or conspiracy</a:t>
            </a:r>
            <a:r>
              <a:rPr lang="en-US" sz="2200" dirty="0">
                <a:solidFill>
                  <a:srgbClr val="C00000"/>
                </a:solidFill>
              </a:rPr>
              <a:t>, in </a:t>
            </a:r>
            <a:r>
              <a:rPr lang="en-US" sz="2200" b="1" i="1" dirty="0">
                <a:solidFill>
                  <a:srgbClr val="C00000"/>
                </a:solidFill>
              </a:rPr>
              <a:t>restraint of trade </a:t>
            </a:r>
            <a:r>
              <a:rPr lang="en-US" sz="2200" dirty="0"/>
              <a:t>or commerce among the several States, or with foreign nations, is declared to be illegal.” Appendix p. 1489</a:t>
            </a:r>
          </a:p>
          <a:p>
            <a:pPr marL="0" indent="0">
              <a:buNone/>
            </a:pPr>
            <a:endParaRPr lang="en-US" sz="2200" dirty="0"/>
          </a:p>
          <a:p>
            <a:r>
              <a:rPr lang="en-US" sz="2400" dirty="0"/>
              <a:t>Two Elements of the Offense</a:t>
            </a:r>
          </a:p>
          <a:p>
            <a:pPr lvl="1"/>
            <a:r>
              <a:rPr lang="en-US" sz="2000" dirty="0">
                <a:solidFill>
                  <a:srgbClr val="C00000"/>
                </a:solidFill>
              </a:rPr>
              <a:t>“</a:t>
            </a:r>
            <a:r>
              <a:rPr lang="en-US" sz="2000" b="1" i="1" dirty="0">
                <a:solidFill>
                  <a:srgbClr val="C00000"/>
                </a:solidFill>
              </a:rPr>
              <a:t>Concerted action</a:t>
            </a:r>
            <a:r>
              <a:rPr lang="en-US" sz="2000" dirty="0">
                <a:solidFill>
                  <a:srgbClr val="C00000"/>
                </a:solidFill>
              </a:rPr>
              <a:t>”  </a:t>
            </a:r>
            <a:r>
              <a:rPr lang="en-US" sz="2000" dirty="0"/>
              <a:t>(Chapter 3)</a:t>
            </a:r>
          </a:p>
          <a:p>
            <a:pPr lvl="2"/>
            <a:r>
              <a:rPr lang="en-US" sz="1800" dirty="0"/>
              <a:t>More than one “economic actor”</a:t>
            </a:r>
          </a:p>
          <a:p>
            <a:pPr lvl="2"/>
            <a:r>
              <a:rPr lang="en-US" sz="1800" dirty="0"/>
              <a:t>Explicit (agreements), but also illicit (conspiracy)</a:t>
            </a:r>
          </a:p>
          <a:p>
            <a:pPr lvl="3"/>
            <a:r>
              <a:rPr lang="en-US" sz="1600" dirty="0"/>
              <a:t>Direct vs. circumstantial evidence</a:t>
            </a:r>
          </a:p>
          <a:p>
            <a:pPr lvl="1"/>
            <a:r>
              <a:rPr lang="en-US" sz="2000" dirty="0">
                <a:solidFill>
                  <a:srgbClr val="C00000"/>
                </a:solidFill>
              </a:rPr>
              <a:t>“</a:t>
            </a:r>
            <a:r>
              <a:rPr lang="en-US" sz="2000" b="1" i="1" dirty="0">
                <a:solidFill>
                  <a:srgbClr val="C00000"/>
                </a:solidFill>
              </a:rPr>
              <a:t>Restraint of Trade</a:t>
            </a:r>
            <a:r>
              <a:rPr lang="en-US" sz="2000" dirty="0">
                <a:solidFill>
                  <a:srgbClr val="C00000"/>
                </a:solidFill>
              </a:rPr>
              <a:t>” </a:t>
            </a:r>
            <a:r>
              <a:rPr lang="en-US" sz="2000" dirty="0"/>
              <a:t>(Chapter 2)</a:t>
            </a:r>
          </a:p>
          <a:p>
            <a:pPr lvl="2"/>
            <a:r>
              <a:rPr lang="en-US" sz="1800" i="1" dirty="0"/>
              <a:t>An anticompetitive effect</a:t>
            </a:r>
          </a:p>
          <a:p>
            <a:pPr lvl="2"/>
            <a:r>
              <a:rPr lang="en-US" sz="1800" i="1" dirty="0"/>
              <a:t>Standard Oil </a:t>
            </a:r>
            <a:r>
              <a:rPr lang="en-US" sz="1800" dirty="0"/>
              <a:t>(1911) – </a:t>
            </a:r>
            <a:r>
              <a:rPr lang="en-US" sz="1800" b="1" dirty="0">
                <a:solidFill>
                  <a:srgbClr val="C00000"/>
                </a:solidFill>
              </a:rPr>
              <a:t>“The Rule of Reason”</a:t>
            </a:r>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2</a:t>
            </a:fld>
            <a:endParaRPr lang="en-US"/>
          </a:p>
        </p:txBody>
      </p:sp>
      <p:sp>
        <p:nvSpPr>
          <p:cNvPr id="6" name="TextBox 5">
            <a:extLst>
              <a:ext uri="{FF2B5EF4-FFF2-40B4-BE49-F238E27FC236}">
                <a16:creationId xmlns:a16="http://schemas.microsoft.com/office/drawing/2014/main" id="{F5495E72-C570-44EB-9598-FCD35FAF76F7}"/>
              </a:ext>
            </a:extLst>
          </p:cNvPr>
          <p:cNvSpPr txBox="1"/>
          <p:nvPr/>
        </p:nvSpPr>
        <p:spPr>
          <a:xfrm>
            <a:off x="7745520" y="5474653"/>
            <a:ext cx="3933701" cy="923330"/>
          </a:xfrm>
          <a:prstGeom prst="rect">
            <a:avLst/>
          </a:prstGeom>
          <a:noFill/>
          <a:ln w="28575">
            <a:solidFill>
              <a:srgbClr val="0070C0"/>
            </a:solidFill>
          </a:ln>
        </p:spPr>
        <p:txBody>
          <a:bodyPr wrap="square" rtlCol="0">
            <a:spAutoFit/>
          </a:bodyPr>
          <a:lstStyle/>
          <a:p>
            <a:r>
              <a:rPr lang="en-US" u="sng" dirty="0">
                <a:solidFill>
                  <a:srgbClr val="0070C0"/>
                </a:solidFill>
              </a:rPr>
              <a:t>Standard Oil (1911) p. 116-18</a:t>
            </a:r>
            <a:endParaRPr lang="en-US" dirty="0">
              <a:solidFill>
                <a:srgbClr val="0070C0"/>
              </a:solidFill>
            </a:endParaRPr>
          </a:p>
          <a:p>
            <a:r>
              <a:rPr lang="en-US" dirty="0">
                <a:solidFill>
                  <a:srgbClr val="0070C0"/>
                </a:solidFill>
              </a:rPr>
              <a:t>“The </a:t>
            </a:r>
            <a:r>
              <a:rPr lang="en-US" b="1" i="1" dirty="0">
                <a:solidFill>
                  <a:srgbClr val="C00000"/>
                </a:solidFill>
              </a:rPr>
              <a:t>standard of reason </a:t>
            </a:r>
            <a:r>
              <a:rPr lang="en-US" dirty="0">
                <a:solidFill>
                  <a:srgbClr val="0070C0"/>
                </a:solidFill>
              </a:rPr>
              <a:t>which had been </a:t>
            </a:r>
            <a:r>
              <a:rPr lang="en-US" b="1" i="1" dirty="0">
                <a:solidFill>
                  <a:srgbClr val="C00000"/>
                </a:solidFill>
              </a:rPr>
              <a:t>applied at common law</a:t>
            </a:r>
            <a:r>
              <a:rPr lang="en-US" dirty="0">
                <a:solidFill>
                  <a:srgbClr val="0070C0"/>
                </a:solidFill>
              </a:rPr>
              <a:t>…”</a:t>
            </a:r>
          </a:p>
        </p:txBody>
      </p:sp>
      <p:cxnSp>
        <p:nvCxnSpPr>
          <p:cNvPr id="3" name="Straight Arrow Connector 2">
            <a:extLst>
              <a:ext uri="{FF2B5EF4-FFF2-40B4-BE49-F238E27FC236}">
                <a16:creationId xmlns:a16="http://schemas.microsoft.com/office/drawing/2014/main" id="{19F04093-104C-42E8-9583-3BEDFB39811B}"/>
              </a:ext>
            </a:extLst>
          </p:cNvPr>
          <p:cNvCxnSpPr>
            <a:cxnSpLocks/>
          </p:cNvCxnSpPr>
          <p:nvPr/>
        </p:nvCxnSpPr>
        <p:spPr>
          <a:xfrm flipV="1">
            <a:off x="3205113" y="1282896"/>
            <a:ext cx="4779390" cy="381389"/>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8CC7260E-C378-4B1B-8F2B-C7EC98074A78}"/>
              </a:ext>
            </a:extLst>
          </p:cNvPr>
          <p:cNvSpPr/>
          <p:nvPr/>
        </p:nvSpPr>
        <p:spPr>
          <a:xfrm>
            <a:off x="8285178" y="682732"/>
            <a:ext cx="3394043" cy="1200329"/>
          </a:xfrm>
          <a:prstGeom prst="rect">
            <a:avLst/>
          </a:prstGeom>
          <a:ln w="12700">
            <a:solidFill>
              <a:srgbClr val="0070C0"/>
            </a:solidFill>
          </a:ln>
        </p:spPr>
        <p:txBody>
          <a:bodyPr wrap="square">
            <a:spAutoFit/>
          </a:bodyPr>
          <a:lstStyle/>
          <a:p>
            <a:r>
              <a:rPr lang="en-US" b="1" i="1" dirty="0">
                <a:solidFill>
                  <a:srgbClr val="0070C0"/>
                </a:solidFill>
                <a:highlight>
                  <a:srgbClr val="FFFF00"/>
                </a:highlight>
              </a:rPr>
              <a:t>“Every”</a:t>
            </a:r>
            <a:r>
              <a:rPr lang="en-US" b="1" i="1" dirty="0">
                <a:solidFill>
                  <a:srgbClr val="0070C0"/>
                </a:solidFill>
              </a:rPr>
              <a:t> </a:t>
            </a:r>
            <a:r>
              <a:rPr lang="en-US" b="1" dirty="0">
                <a:solidFill>
                  <a:srgbClr val="0070C0"/>
                </a:solidFill>
              </a:rPr>
              <a:t>should not be taken literally since all contracts restrain trade.  Some contracts are okay….</a:t>
            </a:r>
            <a:endParaRPr lang="en-US" dirty="0">
              <a:solidFill>
                <a:srgbClr val="0070C0"/>
              </a:solidFill>
            </a:endParaRPr>
          </a:p>
        </p:txBody>
      </p:sp>
      <p:cxnSp>
        <p:nvCxnSpPr>
          <p:cNvPr id="12" name="Straight Arrow Connector 11">
            <a:extLst>
              <a:ext uri="{FF2B5EF4-FFF2-40B4-BE49-F238E27FC236}">
                <a16:creationId xmlns:a16="http://schemas.microsoft.com/office/drawing/2014/main" id="{A4B2A537-7ECC-48A9-A509-B2D2913E3342}"/>
              </a:ext>
            </a:extLst>
          </p:cNvPr>
          <p:cNvCxnSpPr>
            <a:cxnSpLocks/>
          </p:cNvCxnSpPr>
          <p:nvPr/>
        </p:nvCxnSpPr>
        <p:spPr>
          <a:xfrm flipV="1">
            <a:off x="4637988" y="4140210"/>
            <a:ext cx="3252247" cy="1010952"/>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2273D6A-2A54-4B4C-9A10-D26C749FF042}"/>
              </a:ext>
            </a:extLst>
          </p:cNvPr>
          <p:cNvSpPr txBox="1"/>
          <p:nvPr/>
        </p:nvSpPr>
        <p:spPr>
          <a:xfrm>
            <a:off x="7984503" y="3285967"/>
            <a:ext cx="3933701" cy="1200329"/>
          </a:xfrm>
          <a:prstGeom prst="rect">
            <a:avLst/>
          </a:prstGeom>
          <a:noFill/>
          <a:ln w="28575">
            <a:solidFill>
              <a:srgbClr val="0070C0"/>
            </a:solidFill>
          </a:ln>
        </p:spPr>
        <p:txBody>
          <a:bodyPr wrap="square" rtlCol="0">
            <a:spAutoFit/>
          </a:bodyPr>
          <a:lstStyle/>
          <a:p>
            <a:r>
              <a:rPr lang="en-US" u="sng" dirty="0">
                <a:solidFill>
                  <a:srgbClr val="0070C0"/>
                </a:solidFill>
              </a:rPr>
              <a:t>Standard Oil (1911) and Chicago Board (1918)</a:t>
            </a:r>
          </a:p>
          <a:p>
            <a:r>
              <a:rPr lang="en-US" dirty="0">
                <a:solidFill>
                  <a:srgbClr val="0070C0"/>
                </a:solidFill>
              </a:rPr>
              <a:t>Restraint of trade means </a:t>
            </a:r>
            <a:r>
              <a:rPr lang="en-US" b="1" i="1" dirty="0">
                <a:solidFill>
                  <a:srgbClr val="C00000"/>
                </a:solidFill>
              </a:rPr>
              <a:t>“unreasonable”  </a:t>
            </a:r>
            <a:r>
              <a:rPr lang="en-US" dirty="0">
                <a:solidFill>
                  <a:srgbClr val="0070C0"/>
                </a:solidFill>
              </a:rPr>
              <a:t>restraint</a:t>
            </a:r>
          </a:p>
        </p:txBody>
      </p:sp>
      <p:cxnSp>
        <p:nvCxnSpPr>
          <p:cNvPr id="21" name="Straight Arrow Connector 20">
            <a:extLst>
              <a:ext uri="{FF2B5EF4-FFF2-40B4-BE49-F238E27FC236}">
                <a16:creationId xmlns:a16="http://schemas.microsoft.com/office/drawing/2014/main" id="{0D364664-0A02-48A9-884A-036623553749}"/>
              </a:ext>
            </a:extLst>
          </p:cNvPr>
          <p:cNvCxnSpPr>
            <a:cxnSpLocks/>
          </p:cNvCxnSpPr>
          <p:nvPr/>
        </p:nvCxnSpPr>
        <p:spPr>
          <a:xfrm>
            <a:off x="5891753" y="5835192"/>
            <a:ext cx="1498861" cy="219061"/>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40710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FAAB2-43E7-4799-ACC5-9DBAF4BBC53B}"/>
              </a:ext>
            </a:extLst>
          </p:cNvPr>
          <p:cNvSpPr>
            <a:spLocks noGrp="1"/>
          </p:cNvSpPr>
          <p:nvPr>
            <p:ph type="title"/>
          </p:nvPr>
        </p:nvSpPr>
        <p:spPr/>
        <p:txBody>
          <a:bodyPr>
            <a:normAutofit/>
          </a:bodyPr>
          <a:lstStyle/>
          <a:p>
            <a:pPr algn="ctr"/>
            <a:r>
              <a:rPr lang="en-US" sz="3200" dirty="0"/>
              <a:t>Using Decision Theory to Understand and Interpret </a:t>
            </a:r>
            <a:br>
              <a:rPr lang="en-US" sz="3200" dirty="0"/>
            </a:br>
            <a:r>
              <a:rPr lang="en-US" sz="3200" dirty="0"/>
              <a:t>Per Se Condemnation and Other Liability Standards</a:t>
            </a:r>
            <a:br>
              <a:rPr lang="en-US" sz="3200" dirty="0"/>
            </a:br>
            <a:endParaRPr lang="en-US" sz="3200" dirty="0"/>
          </a:p>
        </p:txBody>
      </p:sp>
      <p:sp>
        <p:nvSpPr>
          <p:cNvPr id="3" name="Text Placeholder 2">
            <a:extLst>
              <a:ext uri="{FF2B5EF4-FFF2-40B4-BE49-F238E27FC236}">
                <a16:creationId xmlns:a16="http://schemas.microsoft.com/office/drawing/2014/main" id="{67C25D59-11EF-4DD6-A55B-99DF11E8793B}"/>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DAF1661F-6A5D-4EC3-BCFA-3F1BE01F3723}"/>
              </a:ext>
            </a:extLst>
          </p:cNvPr>
          <p:cNvSpPr>
            <a:spLocks noGrp="1"/>
          </p:cNvSpPr>
          <p:nvPr>
            <p:ph type="sldNum" sz="quarter" idx="12"/>
          </p:nvPr>
        </p:nvSpPr>
        <p:spPr/>
        <p:txBody>
          <a:bodyPr/>
          <a:lstStyle/>
          <a:p>
            <a:fld id="{99F71A1A-31A9-4FA5-B879-5476ABEEDC5F}" type="slidenum">
              <a:rPr lang="en-US" smtClean="0"/>
              <a:t>20</a:t>
            </a:fld>
            <a:endParaRPr lang="en-US"/>
          </a:p>
        </p:txBody>
      </p:sp>
    </p:spTree>
    <p:extLst>
      <p:ext uri="{BB962C8B-B14F-4D97-AF65-F5344CB8AC3E}">
        <p14:creationId xmlns:p14="http://schemas.microsoft.com/office/powerpoint/2010/main" val="25200072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E0432-4E51-49FE-8D8D-9D648456BD12}"/>
              </a:ext>
            </a:extLst>
          </p:cNvPr>
          <p:cNvSpPr>
            <a:spLocks noGrp="1"/>
          </p:cNvSpPr>
          <p:nvPr>
            <p:ph type="title"/>
          </p:nvPr>
        </p:nvSpPr>
        <p:spPr>
          <a:xfrm>
            <a:off x="838200" y="228917"/>
            <a:ext cx="10515600" cy="1325563"/>
          </a:xfrm>
        </p:spPr>
        <p:txBody>
          <a:bodyPr/>
          <a:lstStyle/>
          <a:p>
            <a:r>
              <a:rPr lang="en-US" dirty="0"/>
              <a:t>Decision Theory Methodology for Making Decisions With Imperfect Information </a:t>
            </a:r>
          </a:p>
        </p:txBody>
      </p:sp>
      <p:sp>
        <p:nvSpPr>
          <p:cNvPr id="3" name="Content Placeholder 2">
            <a:extLst>
              <a:ext uri="{FF2B5EF4-FFF2-40B4-BE49-F238E27FC236}">
                <a16:creationId xmlns:a16="http://schemas.microsoft.com/office/drawing/2014/main" id="{21E82FFB-58FE-4610-843C-F2BAED2437C7}"/>
              </a:ext>
            </a:extLst>
          </p:cNvPr>
          <p:cNvSpPr>
            <a:spLocks noGrp="1"/>
          </p:cNvSpPr>
          <p:nvPr>
            <p:ph idx="1"/>
          </p:nvPr>
        </p:nvSpPr>
        <p:spPr>
          <a:xfrm>
            <a:off x="838200" y="1554480"/>
            <a:ext cx="10972800" cy="5166995"/>
          </a:xfrm>
        </p:spPr>
        <p:txBody>
          <a:bodyPr>
            <a:normAutofit lnSpcReduction="10000"/>
          </a:bodyPr>
          <a:lstStyle/>
          <a:p>
            <a:r>
              <a:rPr lang="en-US" sz="2000" dirty="0">
                <a:solidFill>
                  <a:srgbClr val="C00000"/>
                </a:solidFill>
              </a:rPr>
              <a:t>Optimal decision balances the “probability” and “magnitude of harm” from making an </a:t>
            </a:r>
            <a:br>
              <a:rPr lang="en-US" sz="2000" dirty="0">
                <a:solidFill>
                  <a:srgbClr val="C00000"/>
                </a:solidFill>
              </a:rPr>
            </a:br>
            <a:r>
              <a:rPr lang="en-US" sz="2000" dirty="0">
                <a:solidFill>
                  <a:srgbClr val="C00000"/>
                </a:solidFill>
              </a:rPr>
              <a:t>incorrect decision</a:t>
            </a:r>
          </a:p>
          <a:p>
            <a:pPr lvl="1"/>
            <a:r>
              <a:rPr lang="en-US" sz="1800" dirty="0"/>
              <a:t>On the one hand: If I turn down a $1 million settlement for my medical malpractice case and go to trial, </a:t>
            </a:r>
            <a:br>
              <a:rPr lang="en-US" sz="1800" dirty="0"/>
            </a:br>
            <a:r>
              <a:rPr lang="en-US" sz="1800" dirty="0"/>
              <a:t>I may lose the case and lose out on the settlement, plus I will bear additional legal costs</a:t>
            </a:r>
          </a:p>
          <a:p>
            <a:pPr lvl="1"/>
            <a:r>
              <a:rPr lang="en-US" sz="1800" dirty="0"/>
              <a:t>On the other hand: If I take the settlement, I may miss out on my alleged $5 million in damages</a:t>
            </a:r>
          </a:p>
          <a:p>
            <a:pPr lvl="1"/>
            <a:r>
              <a:rPr lang="en-US" sz="1800" dirty="0"/>
              <a:t>Key fact: What is the probability of winning at trial?  </a:t>
            </a:r>
          </a:p>
          <a:p>
            <a:r>
              <a:rPr lang="en-US" sz="2000" dirty="0">
                <a:solidFill>
                  <a:srgbClr val="C00000"/>
                </a:solidFill>
              </a:rPr>
              <a:t>“Bayesian Analysis”</a:t>
            </a:r>
            <a:r>
              <a:rPr lang="en-US" sz="2000" dirty="0"/>
              <a:t> structures the information-gathering and decision inquiry:</a:t>
            </a:r>
            <a:endParaRPr lang="en-US" sz="2400" dirty="0">
              <a:solidFill>
                <a:srgbClr val="0070C0"/>
              </a:solidFill>
            </a:endParaRPr>
          </a:p>
          <a:p>
            <a:pPr marL="457200" lvl="1" indent="0">
              <a:buNone/>
            </a:pPr>
            <a:r>
              <a:rPr lang="en-US" sz="2800" b="1" i="1" dirty="0">
                <a:solidFill>
                  <a:srgbClr val="0070C0"/>
                </a:solidFill>
              </a:rPr>
              <a:t>Presumption (prior info) + Evidence (new info) </a:t>
            </a:r>
            <a:r>
              <a:rPr lang="en-US" sz="2800" b="1" i="1" dirty="0">
                <a:solidFill>
                  <a:srgbClr val="0070C0"/>
                </a:solidFill>
                <a:sym typeface="Wingdings" panose="05000000000000000000" pitchFamily="2" charset="2"/>
              </a:rPr>
              <a:t> Better decision </a:t>
            </a:r>
            <a:endParaRPr lang="en-US" b="1" i="1" dirty="0">
              <a:solidFill>
                <a:srgbClr val="0070C0"/>
              </a:solidFill>
              <a:sym typeface="Wingdings" panose="05000000000000000000" pitchFamily="2" charset="2"/>
            </a:endParaRPr>
          </a:p>
          <a:p>
            <a:pPr lvl="1"/>
            <a:r>
              <a:rPr lang="en-US" sz="1800" dirty="0">
                <a:sym typeface="Wingdings" panose="05000000000000000000" pitchFamily="2" charset="2"/>
              </a:rPr>
              <a:t>Presumption &amp; Evidence get combined and weighted according to the “reliability” of each</a:t>
            </a:r>
          </a:p>
          <a:p>
            <a:pPr lvl="1"/>
            <a:r>
              <a:rPr lang="en-US" sz="1800" u="sng" dirty="0">
                <a:solidFill>
                  <a:srgbClr val="C00000"/>
                </a:solidFill>
              </a:rPr>
              <a:t>Prior/Presumption</a:t>
            </a:r>
            <a:r>
              <a:rPr lang="en-US" sz="1800" dirty="0"/>
              <a:t>: In the last 10 similar malpractice cases, the plaintiff won 10% of the time, so my first guess is that my probability is 10%</a:t>
            </a:r>
          </a:p>
          <a:p>
            <a:pPr lvl="1"/>
            <a:r>
              <a:rPr lang="en-US" sz="1800" i="1" u="sng" dirty="0">
                <a:solidFill>
                  <a:srgbClr val="C00000"/>
                </a:solidFill>
              </a:rPr>
              <a:t>Evidence</a:t>
            </a:r>
            <a:r>
              <a:rPr lang="en-US" sz="1800" i="1" dirty="0">
                <a:solidFill>
                  <a:srgbClr val="C00000"/>
                </a:solidFill>
              </a:rPr>
              <a:t>: </a:t>
            </a:r>
            <a:r>
              <a:rPr lang="en-US" sz="1800" dirty="0"/>
              <a:t>But, those cases had considerable variation re symptoms and injuries. On further analysis, my lawyer thinks my case looks a lot stronger, maybe a win probability of 50%</a:t>
            </a:r>
            <a:endParaRPr lang="en-US" sz="1800" i="1" dirty="0">
              <a:solidFill>
                <a:srgbClr val="C00000"/>
              </a:solidFill>
            </a:endParaRPr>
          </a:p>
          <a:p>
            <a:pPr lvl="1"/>
            <a:r>
              <a:rPr lang="en-US" sz="1800" i="1" u="sng" dirty="0">
                <a:solidFill>
                  <a:srgbClr val="C00000"/>
                </a:solidFill>
              </a:rPr>
              <a:t>Weighting</a:t>
            </a:r>
            <a:r>
              <a:rPr lang="en-US" sz="1800" i="1" dirty="0">
                <a:solidFill>
                  <a:srgbClr val="C00000"/>
                </a:solidFill>
              </a:rPr>
              <a:t>:</a:t>
            </a:r>
            <a:r>
              <a:rPr lang="en-US" sz="1800" dirty="0"/>
              <a:t> But, I don’t know if I can fully trust the lawyer’s estimate, who is being paid by the hour.  </a:t>
            </a:r>
          </a:p>
          <a:p>
            <a:pPr lvl="1"/>
            <a:r>
              <a:rPr lang="en-US" sz="1800" i="1" u="sng" dirty="0">
                <a:solidFill>
                  <a:srgbClr val="C00000"/>
                </a:solidFill>
              </a:rPr>
              <a:t>Better (optimal) Decision</a:t>
            </a:r>
            <a:r>
              <a:rPr lang="en-US" sz="1800" i="1" dirty="0">
                <a:solidFill>
                  <a:srgbClr val="C00000"/>
                </a:solidFill>
              </a:rPr>
              <a:t>: </a:t>
            </a:r>
            <a:r>
              <a:rPr lang="en-US" sz="1800" dirty="0"/>
              <a:t>I conclude that my win probability is around 30%, so my expected value of going to trial is $1.5 million.   But I am risk averse and I’d rather have the $1 million for sure than the expected value of $1.5 million (i.e., 30% x $5mm).  So I will take the settlement.</a:t>
            </a:r>
          </a:p>
          <a:p>
            <a:endParaRPr lang="en-US" sz="2000" dirty="0"/>
          </a:p>
          <a:p>
            <a:pPr lvl="1"/>
            <a:endParaRPr lang="en-US" sz="1800" dirty="0"/>
          </a:p>
        </p:txBody>
      </p:sp>
      <p:sp>
        <p:nvSpPr>
          <p:cNvPr id="4" name="Slide Number Placeholder 3">
            <a:extLst>
              <a:ext uri="{FF2B5EF4-FFF2-40B4-BE49-F238E27FC236}">
                <a16:creationId xmlns:a16="http://schemas.microsoft.com/office/drawing/2014/main" id="{6243F030-7420-4E92-A5BA-4349660B9014}"/>
              </a:ext>
            </a:extLst>
          </p:cNvPr>
          <p:cNvSpPr>
            <a:spLocks noGrp="1"/>
          </p:cNvSpPr>
          <p:nvPr>
            <p:ph type="sldNum" sz="quarter" idx="12"/>
          </p:nvPr>
        </p:nvSpPr>
        <p:spPr/>
        <p:txBody>
          <a:bodyPr/>
          <a:lstStyle/>
          <a:p>
            <a:fld id="{B860579A-1FF0-4BB7-B3E0-9F77702503E1}" type="slidenum">
              <a:rPr lang="en-US" smtClean="0"/>
              <a:t>21</a:t>
            </a:fld>
            <a:endParaRPr lang="en-US"/>
          </a:p>
        </p:txBody>
      </p:sp>
    </p:spTree>
    <p:extLst>
      <p:ext uri="{BB962C8B-B14F-4D97-AF65-F5344CB8AC3E}">
        <p14:creationId xmlns:p14="http://schemas.microsoft.com/office/powerpoint/2010/main" val="40523757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1F308-4D7E-4A27-B7AD-626D6BC660BE}"/>
              </a:ext>
            </a:extLst>
          </p:cNvPr>
          <p:cNvSpPr>
            <a:spLocks noGrp="1"/>
          </p:cNvSpPr>
          <p:nvPr>
            <p:ph type="title"/>
          </p:nvPr>
        </p:nvSpPr>
        <p:spPr>
          <a:xfrm>
            <a:off x="838200" y="136525"/>
            <a:ext cx="10515600" cy="1325563"/>
          </a:xfrm>
        </p:spPr>
        <p:txBody>
          <a:bodyPr/>
          <a:lstStyle/>
          <a:p>
            <a:r>
              <a:rPr lang="en-US" dirty="0"/>
              <a:t>Applying Decision Theory to Antitrust Legal Standards</a:t>
            </a:r>
          </a:p>
        </p:txBody>
      </p:sp>
      <p:sp>
        <p:nvSpPr>
          <p:cNvPr id="3" name="Content Placeholder 2">
            <a:extLst>
              <a:ext uri="{FF2B5EF4-FFF2-40B4-BE49-F238E27FC236}">
                <a16:creationId xmlns:a16="http://schemas.microsoft.com/office/drawing/2014/main" id="{E0B9C5F4-9A62-446A-9AD4-A83BB6D36A2A}"/>
              </a:ext>
            </a:extLst>
          </p:cNvPr>
          <p:cNvSpPr>
            <a:spLocks noGrp="1"/>
          </p:cNvSpPr>
          <p:nvPr>
            <p:ph idx="1"/>
          </p:nvPr>
        </p:nvSpPr>
        <p:spPr>
          <a:xfrm>
            <a:off x="838200" y="1371917"/>
            <a:ext cx="10515600" cy="5166995"/>
          </a:xfrm>
        </p:spPr>
        <p:txBody>
          <a:bodyPr>
            <a:normAutofit fontScale="92500" lnSpcReduction="20000"/>
          </a:bodyPr>
          <a:lstStyle/>
          <a:p>
            <a:r>
              <a:rPr lang="en-US" sz="2400" i="1" dirty="0">
                <a:solidFill>
                  <a:srgbClr val="C00000"/>
                </a:solidFill>
              </a:rPr>
              <a:t>Forming the presumption</a:t>
            </a:r>
            <a:r>
              <a:rPr lang="en-US" sz="2400" i="1" dirty="0"/>
              <a:t> </a:t>
            </a:r>
          </a:p>
          <a:p>
            <a:pPr lvl="1"/>
            <a:r>
              <a:rPr lang="en-US" sz="2000" dirty="0"/>
              <a:t>What is the likelihood and expected competitive impact of a </a:t>
            </a:r>
            <a:r>
              <a:rPr lang="en-US" sz="2000" b="1" i="1" dirty="0">
                <a:solidFill>
                  <a:srgbClr val="0070C0"/>
                </a:solidFill>
              </a:rPr>
              <a:t>category of conduct </a:t>
            </a:r>
          </a:p>
          <a:p>
            <a:pPr lvl="1"/>
            <a:r>
              <a:rPr lang="en-US" sz="2000" dirty="0"/>
              <a:t>Is conduct </a:t>
            </a:r>
            <a:r>
              <a:rPr lang="en-US" sz="2000" b="1" i="1" dirty="0">
                <a:solidFill>
                  <a:srgbClr val="0070C0"/>
                </a:solidFill>
              </a:rPr>
              <a:t>likely </a:t>
            </a:r>
            <a:r>
              <a:rPr lang="en-US" sz="2000" dirty="0"/>
              <a:t>anticompetitive vs procompetitive overall;  what is the likely harms vs benefits balance?</a:t>
            </a:r>
          </a:p>
          <a:p>
            <a:r>
              <a:rPr lang="en-US" sz="2400" i="1" dirty="0">
                <a:solidFill>
                  <a:srgbClr val="C00000"/>
                </a:solidFill>
              </a:rPr>
              <a:t>Rebuttal burden placed on the party</a:t>
            </a:r>
            <a:r>
              <a:rPr lang="en-US" sz="2400" i="1" u="sng" dirty="0">
                <a:solidFill>
                  <a:srgbClr val="C00000"/>
                </a:solidFill>
              </a:rPr>
              <a:t> </a:t>
            </a:r>
            <a:r>
              <a:rPr lang="en-US" sz="2400" i="1" dirty="0">
                <a:solidFill>
                  <a:srgbClr val="C00000"/>
                </a:solidFill>
              </a:rPr>
              <a:t>disfavored by the presumption </a:t>
            </a:r>
          </a:p>
          <a:p>
            <a:pPr lvl="1"/>
            <a:r>
              <a:rPr lang="en-US" sz="2000" dirty="0"/>
              <a:t>Anticompetitive presumption </a:t>
            </a:r>
            <a:r>
              <a:rPr lang="en-US" sz="2000" dirty="0">
                <a:sym typeface="Wingdings" panose="05000000000000000000" pitchFamily="2" charset="2"/>
              </a:rPr>
              <a:t> Rebuttal burden on defendant</a:t>
            </a:r>
          </a:p>
          <a:p>
            <a:pPr lvl="1"/>
            <a:r>
              <a:rPr lang="en-US" sz="2000" dirty="0"/>
              <a:t>Procompetitive presumption </a:t>
            </a:r>
            <a:r>
              <a:rPr lang="en-US" sz="2000" dirty="0">
                <a:sym typeface="Wingdings" panose="05000000000000000000" pitchFamily="2" charset="2"/>
              </a:rPr>
              <a:t> Rebuttal burden on plaintiff </a:t>
            </a:r>
          </a:p>
          <a:p>
            <a:pPr lvl="1"/>
            <a:r>
              <a:rPr lang="en-US" sz="2000" dirty="0">
                <a:highlight>
                  <a:srgbClr val="FFFF00"/>
                </a:highlight>
                <a:sym typeface="Wingdings" panose="05000000000000000000" pitchFamily="2" charset="2"/>
              </a:rPr>
              <a:t>Neutral presumption </a:t>
            </a:r>
            <a:r>
              <a:rPr lang="en-US" sz="2000" i="1" dirty="0">
                <a:highlight>
                  <a:srgbClr val="FFFF00"/>
                </a:highlight>
                <a:sym typeface="Wingdings" panose="05000000000000000000" pitchFamily="2" charset="2"/>
              </a:rPr>
              <a:t>(</a:t>
            </a:r>
            <a:r>
              <a:rPr lang="en-US" sz="2000" i="1" dirty="0" err="1">
                <a:highlight>
                  <a:srgbClr val="FFFF00"/>
                </a:highlight>
                <a:sym typeface="Wingdings" panose="05000000000000000000" pitchFamily="2" charset="2"/>
              </a:rPr>
              <a:t>expt</a:t>
            </a:r>
            <a:r>
              <a:rPr lang="en-US" sz="2000" i="1" dirty="0">
                <a:highlight>
                  <a:srgbClr val="FFFF00"/>
                </a:highlight>
                <a:sym typeface="Wingdings" panose="05000000000000000000" pitchFamily="2" charset="2"/>
              </a:rPr>
              <a:t> welfare impact = neutral)</a:t>
            </a:r>
            <a:r>
              <a:rPr lang="en-US" sz="2000" dirty="0">
                <a:highlight>
                  <a:srgbClr val="FFFF00"/>
                </a:highlight>
                <a:sym typeface="Wingdings" panose="05000000000000000000" pitchFamily="2" charset="2"/>
              </a:rPr>
              <a:t>  burden on plaintiff to break the tie</a:t>
            </a:r>
            <a:endParaRPr lang="en-US" sz="2000" dirty="0">
              <a:highlight>
                <a:srgbClr val="FFFF00"/>
              </a:highlight>
            </a:endParaRPr>
          </a:p>
          <a:p>
            <a:r>
              <a:rPr lang="en-US" sz="2400" i="1" dirty="0">
                <a:solidFill>
                  <a:srgbClr val="C00000"/>
                </a:solidFill>
              </a:rPr>
              <a:t>Should presumption be rebuttable? </a:t>
            </a:r>
            <a:endParaRPr lang="en-US" sz="2400" dirty="0">
              <a:solidFill>
                <a:srgbClr val="C00000"/>
              </a:solidFill>
            </a:endParaRPr>
          </a:p>
          <a:p>
            <a:pPr lvl="1"/>
            <a:r>
              <a:rPr lang="en-US" sz="2000" dirty="0"/>
              <a:t>Should the conduct be condemned summarily without a trial </a:t>
            </a:r>
            <a:r>
              <a:rPr lang="en-US" sz="2000" b="1" i="1" dirty="0">
                <a:solidFill>
                  <a:srgbClr val="0070C0"/>
                </a:solidFill>
              </a:rPr>
              <a:t>(conclusive presumption)</a:t>
            </a:r>
          </a:p>
          <a:p>
            <a:pPr lvl="1"/>
            <a:r>
              <a:rPr lang="en-US" sz="2000" i="1" dirty="0"/>
              <a:t>Or, </a:t>
            </a:r>
            <a:r>
              <a:rPr lang="en-US" sz="2000" dirty="0"/>
              <a:t>should there be a trial where the disfavored party is given a chance to </a:t>
            </a:r>
            <a:r>
              <a:rPr lang="en-US" sz="2000" b="1" i="1" dirty="0">
                <a:solidFill>
                  <a:srgbClr val="0070C0"/>
                </a:solidFill>
              </a:rPr>
              <a:t>rebut the presumption </a:t>
            </a:r>
            <a:r>
              <a:rPr lang="en-US" sz="2000" dirty="0"/>
              <a:t>with case-specific evidence?</a:t>
            </a:r>
          </a:p>
          <a:p>
            <a:r>
              <a:rPr lang="en-US" sz="2400" i="1" dirty="0">
                <a:solidFill>
                  <a:srgbClr val="C00000"/>
                </a:solidFill>
              </a:rPr>
              <a:t>If a trial and evidence is permitted, how high should the evidentiary burden be?</a:t>
            </a:r>
            <a:r>
              <a:rPr lang="en-US" sz="2400" dirty="0">
                <a:solidFill>
                  <a:srgbClr val="C00000"/>
                </a:solidFill>
              </a:rPr>
              <a:t>  </a:t>
            </a:r>
          </a:p>
          <a:p>
            <a:r>
              <a:rPr lang="en-US" sz="2400" i="1" dirty="0">
                <a:solidFill>
                  <a:srgbClr val="C00000"/>
                </a:solidFill>
              </a:rPr>
              <a:t>Setting the standards …</a:t>
            </a:r>
          </a:p>
          <a:p>
            <a:pPr lvl="1"/>
            <a:r>
              <a:rPr lang="en-US" sz="2000" dirty="0"/>
              <a:t>Neutral presumption </a:t>
            </a:r>
            <a:r>
              <a:rPr lang="en-US" sz="2000" dirty="0">
                <a:sym typeface="Wingdings" panose="05000000000000000000" pitchFamily="2" charset="2"/>
              </a:rPr>
              <a:t> plaintiff evidence must show </a:t>
            </a:r>
            <a:r>
              <a:rPr lang="en-US" sz="2000" dirty="0">
                <a:highlight>
                  <a:srgbClr val="FFFF00"/>
                </a:highlight>
                <a:sym typeface="Wingdings" panose="05000000000000000000" pitchFamily="2" charset="2"/>
              </a:rPr>
              <a:t>“harm more likely than not” </a:t>
            </a:r>
          </a:p>
          <a:p>
            <a:pPr lvl="1"/>
            <a:r>
              <a:rPr lang="en-US" sz="2000" dirty="0"/>
              <a:t>If anticompetitive presumption is stronger, reduce burden on plaintiff; raise defendant rebuttal standard</a:t>
            </a:r>
          </a:p>
          <a:p>
            <a:pPr lvl="1"/>
            <a:r>
              <a:rPr lang="en-US" sz="2000" dirty="0"/>
              <a:t>If the evidence is less reliable (i.e., less certain), rely more on presumption than evidence</a:t>
            </a:r>
          </a:p>
        </p:txBody>
      </p:sp>
      <p:sp>
        <p:nvSpPr>
          <p:cNvPr id="4" name="Slide Number Placeholder 3">
            <a:extLst>
              <a:ext uri="{FF2B5EF4-FFF2-40B4-BE49-F238E27FC236}">
                <a16:creationId xmlns:a16="http://schemas.microsoft.com/office/drawing/2014/main" id="{FD951B11-F7C9-40F4-97B5-91CFE5442561}"/>
              </a:ext>
            </a:extLst>
          </p:cNvPr>
          <p:cNvSpPr>
            <a:spLocks noGrp="1"/>
          </p:cNvSpPr>
          <p:nvPr>
            <p:ph type="sldNum" sz="quarter" idx="12"/>
          </p:nvPr>
        </p:nvSpPr>
        <p:spPr/>
        <p:txBody>
          <a:bodyPr/>
          <a:lstStyle/>
          <a:p>
            <a:fld id="{B860579A-1FF0-4BB7-B3E0-9F77702503E1}" type="slidenum">
              <a:rPr lang="en-US" smtClean="0"/>
              <a:t>22</a:t>
            </a:fld>
            <a:endParaRPr lang="en-US"/>
          </a:p>
        </p:txBody>
      </p:sp>
    </p:spTree>
    <p:extLst>
      <p:ext uri="{BB962C8B-B14F-4D97-AF65-F5344CB8AC3E}">
        <p14:creationId xmlns:p14="http://schemas.microsoft.com/office/powerpoint/2010/main" val="11718113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6874E-83BB-4C14-A056-C7C251BA7032}"/>
              </a:ext>
            </a:extLst>
          </p:cNvPr>
          <p:cNvSpPr>
            <a:spLocks noGrp="1"/>
          </p:cNvSpPr>
          <p:nvPr>
            <p:ph type="title"/>
          </p:nvPr>
        </p:nvSpPr>
        <p:spPr>
          <a:xfrm>
            <a:off x="838200" y="18255"/>
            <a:ext cx="10515600" cy="1325563"/>
          </a:xfrm>
        </p:spPr>
        <p:txBody>
          <a:bodyPr/>
          <a:lstStyle/>
          <a:p>
            <a:r>
              <a:rPr lang="en-US" dirty="0"/>
              <a:t>False Positives vs False Negatives Terminology</a:t>
            </a:r>
          </a:p>
        </p:txBody>
      </p:sp>
      <p:sp>
        <p:nvSpPr>
          <p:cNvPr id="3" name="Content Placeholder 2">
            <a:extLst>
              <a:ext uri="{FF2B5EF4-FFF2-40B4-BE49-F238E27FC236}">
                <a16:creationId xmlns:a16="http://schemas.microsoft.com/office/drawing/2014/main" id="{057207EF-19B1-4EB8-AE59-58FF39A6ACA2}"/>
              </a:ext>
            </a:extLst>
          </p:cNvPr>
          <p:cNvSpPr>
            <a:spLocks noGrp="1"/>
          </p:cNvSpPr>
          <p:nvPr>
            <p:ph idx="1"/>
          </p:nvPr>
        </p:nvSpPr>
        <p:spPr>
          <a:xfrm>
            <a:off x="733425" y="1425574"/>
            <a:ext cx="10515600" cy="5208905"/>
          </a:xfrm>
        </p:spPr>
        <p:txBody>
          <a:bodyPr>
            <a:normAutofit lnSpcReduction="10000"/>
          </a:bodyPr>
          <a:lstStyle/>
          <a:p>
            <a:r>
              <a:rPr lang="en-US" sz="2400" dirty="0"/>
              <a:t>Antitrust jurisprudence often frames the issue in terms of avoiding the cost of legal errors </a:t>
            </a:r>
          </a:p>
          <a:p>
            <a:pPr lvl="1"/>
            <a:r>
              <a:rPr lang="en-US" sz="2000" i="1" dirty="0"/>
              <a:t>False positive </a:t>
            </a:r>
            <a:r>
              <a:rPr lang="en-US" sz="2000" dirty="0"/>
              <a:t>= Erroneous conviction (also, </a:t>
            </a:r>
            <a:r>
              <a:rPr lang="en-US" sz="2000" i="1" dirty="0"/>
              <a:t>over-deterrence</a:t>
            </a:r>
            <a:r>
              <a:rPr lang="en-US" sz="2000" dirty="0"/>
              <a:t>)  </a:t>
            </a:r>
          </a:p>
          <a:p>
            <a:pPr lvl="1"/>
            <a:r>
              <a:rPr lang="en-US" sz="2000" i="1" dirty="0"/>
              <a:t>False negative </a:t>
            </a:r>
            <a:r>
              <a:rPr lang="en-US" sz="2000" dirty="0"/>
              <a:t>= Erroneous acquittal conviction (also, </a:t>
            </a:r>
            <a:r>
              <a:rPr lang="en-US" sz="2000" i="1" dirty="0"/>
              <a:t>under-deterrence</a:t>
            </a:r>
            <a:r>
              <a:rPr lang="en-US" sz="2000" dirty="0"/>
              <a:t>)</a:t>
            </a:r>
            <a:br>
              <a:rPr lang="en-US" sz="2000" dirty="0"/>
            </a:br>
            <a:endParaRPr lang="en-US" sz="2000" dirty="0"/>
          </a:p>
          <a:p>
            <a:r>
              <a:rPr lang="en-US" sz="2400" dirty="0"/>
              <a:t>Cost of errors </a:t>
            </a:r>
          </a:p>
          <a:p>
            <a:pPr lvl="1"/>
            <a:r>
              <a:rPr lang="en-US" sz="2000" dirty="0"/>
              <a:t>Foregone benefits from false positives</a:t>
            </a:r>
          </a:p>
          <a:p>
            <a:pPr lvl="1"/>
            <a:r>
              <a:rPr lang="en-US" sz="2000" dirty="0"/>
              <a:t>Competitive harms from false negatives </a:t>
            </a:r>
          </a:p>
          <a:p>
            <a:pPr lvl="1"/>
            <a:r>
              <a:rPr lang="en-US" sz="2000" dirty="0">
                <a:highlight>
                  <a:srgbClr val="FFFF00"/>
                </a:highlight>
              </a:rPr>
              <a:t>“more likely than not harmful” standard sets equal weight on the two costs of errors</a:t>
            </a:r>
            <a:br>
              <a:rPr lang="en-US" sz="2000" dirty="0"/>
            </a:br>
            <a:endParaRPr lang="en-US" sz="2000" dirty="0"/>
          </a:p>
          <a:p>
            <a:r>
              <a:rPr lang="en-US" sz="2400" dirty="0"/>
              <a:t>Legal rules differ in their probability of these two types of legal errors</a:t>
            </a:r>
          </a:p>
          <a:p>
            <a:pPr lvl="1"/>
            <a:r>
              <a:rPr lang="en-US" sz="2000" dirty="0"/>
              <a:t>Per se illegality (based on anticompetitive presumption) has zero probability of a false negative but some positive probability of a false positive</a:t>
            </a:r>
          </a:p>
          <a:p>
            <a:pPr lvl="1"/>
            <a:r>
              <a:rPr lang="en-US" sz="2000" dirty="0"/>
              <a:t>Per se legality (based on procompetitive presumption) has zero probability of a false positive but some positive probability of a false negative </a:t>
            </a:r>
          </a:p>
          <a:p>
            <a:pPr lvl="1"/>
            <a:r>
              <a:rPr lang="en-US" sz="2000" dirty="0"/>
              <a:t>Intermediate standards can have both types of errors in various proportions</a:t>
            </a:r>
          </a:p>
          <a:p>
            <a:endParaRPr lang="en-US" sz="2400" dirty="0"/>
          </a:p>
          <a:p>
            <a:endParaRPr lang="en-US" sz="2400" dirty="0"/>
          </a:p>
        </p:txBody>
      </p:sp>
      <p:sp>
        <p:nvSpPr>
          <p:cNvPr id="4" name="Slide Number Placeholder 3">
            <a:extLst>
              <a:ext uri="{FF2B5EF4-FFF2-40B4-BE49-F238E27FC236}">
                <a16:creationId xmlns:a16="http://schemas.microsoft.com/office/drawing/2014/main" id="{42CE6385-4621-4F33-AF79-D6D4490996CF}"/>
              </a:ext>
            </a:extLst>
          </p:cNvPr>
          <p:cNvSpPr>
            <a:spLocks noGrp="1"/>
          </p:cNvSpPr>
          <p:nvPr>
            <p:ph type="sldNum" sz="quarter" idx="12"/>
          </p:nvPr>
        </p:nvSpPr>
        <p:spPr/>
        <p:txBody>
          <a:bodyPr/>
          <a:lstStyle/>
          <a:p>
            <a:fld id="{B860579A-1FF0-4BB7-B3E0-9F77702503E1}" type="slidenum">
              <a:rPr lang="en-US" smtClean="0"/>
              <a:t>23</a:t>
            </a:fld>
            <a:endParaRPr lang="en-US"/>
          </a:p>
        </p:txBody>
      </p:sp>
    </p:spTree>
    <p:extLst>
      <p:ext uri="{BB962C8B-B14F-4D97-AF65-F5344CB8AC3E}">
        <p14:creationId xmlns:p14="http://schemas.microsoft.com/office/powerpoint/2010/main" val="2052148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04E54-327B-457B-9126-5960EF8925DA}"/>
              </a:ext>
            </a:extLst>
          </p:cNvPr>
          <p:cNvSpPr>
            <a:spLocks noGrp="1"/>
          </p:cNvSpPr>
          <p:nvPr>
            <p:ph type="title"/>
          </p:nvPr>
        </p:nvSpPr>
        <p:spPr>
          <a:xfrm>
            <a:off x="298810" y="-121778"/>
            <a:ext cx="9540515" cy="1081755"/>
          </a:xfrm>
        </p:spPr>
        <p:txBody>
          <a:bodyPr>
            <a:normAutofit/>
          </a:bodyPr>
          <a:lstStyle/>
          <a:p>
            <a:r>
              <a:rPr lang="en-US" sz="3200" dirty="0"/>
              <a:t>Decision Theory and </a:t>
            </a:r>
            <a:r>
              <a:rPr lang="en-US" sz="3200" i="1" dirty="0"/>
              <a:t>Northern Pacific</a:t>
            </a:r>
            <a:br>
              <a:rPr lang="en-US" sz="3200" dirty="0"/>
            </a:br>
            <a:endParaRPr lang="en-US" sz="3200" dirty="0"/>
          </a:p>
        </p:txBody>
      </p:sp>
      <p:sp>
        <p:nvSpPr>
          <p:cNvPr id="3" name="Content Placeholder 2">
            <a:extLst>
              <a:ext uri="{FF2B5EF4-FFF2-40B4-BE49-F238E27FC236}">
                <a16:creationId xmlns:a16="http://schemas.microsoft.com/office/drawing/2014/main" id="{A7E6F791-3BF6-4E68-99D7-B04BC91E2443}"/>
              </a:ext>
            </a:extLst>
          </p:cNvPr>
          <p:cNvSpPr>
            <a:spLocks noGrp="1"/>
          </p:cNvSpPr>
          <p:nvPr>
            <p:ph idx="1"/>
          </p:nvPr>
        </p:nvSpPr>
        <p:spPr>
          <a:xfrm>
            <a:off x="380314" y="1388466"/>
            <a:ext cx="5597164" cy="5353050"/>
          </a:xfrm>
        </p:spPr>
        <p:txBody>
          <a:bodyPr>
            <a:normAutofit/>
          </a:bodyPr>
          <a:lstStyle/>
          <a:p>
            <a:pPr marL="0" indent="0">
              <a:buNone/>
            </a:pPr>
            <a:r>
              <a:rPr lang="en-US" sz="2000" dirty="0"/>
              <a:t>“[T]here are certain agreements or practices which, because of their </a:t>
            </a:r>
            <a:r>
              <a:rPr lang="en-US" sz="2000" i="1" dirty="0">
                <a:solidFill>
                  <a:srgbClr val="C00000"/>
                </a:solidFill>
              </a:rPr>
              <a:t>pernicious effect on competition </a:t>
            </a:r>
            <a:r>
              <a:rPr lang="en-US" sz="2000" dirty="0"/>
              <a:t>and </a:t>
            </a:r>
            <a:r>
              <a:rPr lang="en-US" sz="2000" i="1" dirty="0">
                <a:solidFill>
                  <a:srgbClr val="C00000"/>
                </a:solidFill>
              </a:rPr>
              <a:t>lack of any redeeming virtue</a:t>
            </a:r>
            <a:r>
              <a:rPr lang="en-US" sz="2000" dirty="0"/>
              <a:t>, are </a:t>
            </a:r>
            <a:r>
              <a:rPr lang="en-US" sz="2000" i="1" dirty="0">
                <a:solidFill>
                  <a:srgbClr val="C00000"/>
                </a:solidFill>
              </a:rPr>
              <a:t>conclusively presumed </a:t>
            </a:r>
            <a:r>
              <a:rPr lang="en-US" sz="2000" dirty="0"/>
              <a:t>to be unreasonable, and therefore illegal, </a:t>
            </a:r>
            <a:r>
              <a:rPr lang="en-US" sz="2000" i="1" dirty="0">
                <a:solidFill>
                  <a:srgbClr val="C00000"/>
                </a:solidFill>
              </a:rPr>
              <a:t>without elaborate inquiry as to the precise harm </a:t>
            </a:r>
            <a:r>
              <a:rPr lang="en-US" sz="2000" dirty="0"/>
              <a:t>[**137]</a:t>
            </a:r>
            <a:r>
              <a:rPr lang="en-US" sz="2000" i="1" dirty="0">
                <a:solidFill>
                  <a:srgbClr val="C00000"/>
                </a:solidFill>
              </a:rPr>
              <a:t> </a:t>
            </a:r>
            <a:r>
              <a:rPr lang="en-US" sz="2000" dirty="0"/>
              <a:t>they have caused or the business excuse for their use.” </a:t>
            </a:r>
            <a:br>
              <a:rPr lang="en-US" sz="2000" dirty="0"/>
            </a:br>
            <a:endParaRPr lang="en-US" sz="2000" dirty="0"/>
          </a:p>
          <a:p>
            <a:pPr marL="0" indent="0">
              <a:buNone/>
            </a:pPr>
            <a:r>
              <a:rPr lang="en-US" sz="2000" dirty="0"/>
              <a:t>“This principle of </a:t>
            </a:r>
            <a:r>
              <a:rPr lang="en-US" sz="2000" i="1" dirty="0"/>
              <a:t>per se</a:t>
            </a:r>
            <a:r>
              <a:rPr lang="en-US" sz="2000" dirty="0"/>
              <a:t> unreasonableness not only makes the type of restraints which are proscribed by the Sherman Act more certain to the benefit of everyone concerned, but it also </a:t>
            </a:r>
            <a:r>
              <a:rPr lang="en-US" sz="2000" i="1" dirty="0">
                <a:solidFill>
                  <a:srgbClr val="C00000"/>
                </a:solidFill>
              </a:rPr>
              <a:t>avoids the necessity for an incredibly complicated and prolonged economic investigation </a:t>
            </a:r>
            <a:r>
              <a:rPr lang="en-US" sz="2000" dirty="0"/>
              <a:t>into the entire history of the industry involved, as well as related industries, in an effort to determine at large whether a particular restraint has been unreasonable -- </a:t>
            </a:r>
            <a:r>
              <a:rPr lang="en-US" sz="2000" i="1" dirty="0">
                <a:solidFill>
                  <a:srgbClr val="C00000"/>
                </a:solidFill>
              </a:rPr>
              <a:t>an inquiry so often wholly fruitless when undertaken</a:t>
            </a:r>
            <a:r>
              <a:rPr lang="en-US" sz="2000" dirty="0"/>
              <a:t>.” </a:t>
            </a:r>
            <a:endParaRPr kumimoji="1" lang="en-US" sz="2000" dirty="0"/>
          </a:p>
          <a:p>
            <a:pPr marL="0" indent="0">
              <a:buNone/>
            </a:pPr>
            <a:endParaRPr lang="en-US" sz="2000" dirty="0">
              <a:highlight>
                <a:srgbClr val="FFFF00"/>
              </a:highlight>
            </a:endParaRPr>
          </a:p>
        </p:txBody>
      </p:sp>
      <p:sp>
        <p:nvSpPr>
          <p:cNvPr id="4" name="Slide Number Placeholder 3">
            <a:extLst>
              <a:ext uri="{FF2B5EF4-FFF2-40B4-BE49-F238E27FC236}">
                <a16:creationId xmlns:a16="http://schemas.microsoft.com/office/drawing/2014/main" id="{2F7E1694-4608-4A19-BDB3-0EDE5004961C}"/>
              </a:ext>
            </a:extLst>
          </p:cNvPr>
          <p:cNvSpPr>
            <a:spLocks noGrp="1"/>
          </p:cNvSpPr>
          <p:nvPr>
            <p:ph type="sldNum" sz="quarter" idx="12"/>
          </p:nvPr>
        </p:nvSpPr>
        <p:spPr>
          <a:xfrm>
            <a:off x="8610600" y="6337445"/>
            <a:ext cx="2743200" cy="365125"/>
          </a:xfrm>
        </p:spPr>
        <p:txBody>
          <a:bodyPr/>
          <a:lstStyle/>
          <a:p>
            <a:fld id="{99F71A1A-31A9-4FA5-B879-5476ABEEDC5F}" type="slidenum">
              <a:rPr lang="en-US" smtClean="0"/>
              <a:t>24</a:t>
            </a:fld>
            <a:endParaRPr lang="en-US"/>
          </a:p>
        </p:txBody>
      </p:sp>
      <p:sp>
        <p:nvSpPr>
          <p:cNvPr id="12" name="Content Placeholder 2">
            <a:extLst>
              <a:ext uri="{FF2B5EF4-FFF2-40B4-BE49-F238E27FC236}">
                <a16:creationId xmlns:a16="http://schemas.microsoft.com/office/drawing/2014/main" id="{D64109C3-26C2-4440-83E2-9ABFBE2CC759}"/>
              </a:ext>
            </a:extLst>
          </p:cNvPr>
          <p:cNvSpPr txBox="1">
            <a:spLocks/>
          </p:cNvSpPr>
          <p:nvPr/>
        </p:nvSpPr>
        <p:spPr>
          <a:xfrm>
            <a:off x="7052249" y="1481405"/>
            <a:ext cx="4619194" cy="5353050"/>
          </a:xfrm>
          <a:prstGeom prst="rect">
            <a:avLst/>
          </a:prstGeom>
          <a:ln w="38100">
            <a:solidFill>
              <a:srgbClr val="0070C0"/>
            </a:solidFill>
          </a:ln>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solidFill>
                  <a:srgbClr val="C00000"/>
                </a:solidFill>
              </a:rPr>
              <a:t>“Pernicious effects;”</a:t>
            </a:r>
            <a:r>
              <a:rPr lang="en-US" sz="2400" dirty="0"/>
              <a:t> </a:t>
            </a:r>
            <a:br>
              <a:rPr lang="en-US" sz="2400" dirty="0"/>
            </a:br>
            <a:r>
              <a:rPr lang="en-US" sz="2400" dirty="0">
                <a:solidFill>
                  <a:srgbClr val="C00000"/>
                </a:solidFill>
              </a:rPr>
              <a:t>“lack of competitive virtues” </a:t>
            </a:r>
          </a:p>
          <a:p>
            <a:pPr lvl="1"/>
            <a:r>
              <a:rPr lang="en-US" sz="1800" dirty="0">
                <a:sym typeface="Wingdings" panose="05000000000000000000" pitchFamily="2" charset="2"/>
              </a:rPr>
              <a:t>Very likely harmful; very unlikely beneficial  </a:t>
            </a:r>
          </a:p>
          <a:p>
            <a:pPr lvl="1"/>
            <a:r>
              <a:rPr lang="en-US" sz="1800" dirty="0">
                <a:sym typeface="Wingdings" panose="05000000000000000000" pitchFamily="2" charset="2"/>
              </a:rPr>
              <a:t>That is, anticompetitive presumption </a:t>
            </a:r>
          </a:p>
          <a:p>
            <a:r>
              <a:rPr lang="en-US" sz="2400" dirty="0">
                <a:solidFill>
                  <a:srgbClr val="C00000"/>
                </a:solidFill>
                <a:sym typeface="Wingdings" panose="05000000000000000000" pitchFamily="2" charset="2"/>
              </a:rPr>
              <a:t>“Conclusive” presumption </a:t>
            </a:r>
            <a:r>
              <a:rPr lang="en-US" sz="2400" dirty="0">
                <a:sym typeface="Wingdings" panose="05000000000000000000" pitchFamily="2" charset="2"/>
              </a:rPr>
              <a:t>of unreasonableness </a:t>
            </a:r>
          </a:p>
          <a:p>
            <a:pPr lvl="1"/>
            <a:r>
              <a:rPr lang="en-US" sz="1800" dirty="0">
                <a:sym typeface="Wingdings" panose="05000000000000000000" pitchFamily="2" charset="2"/>
              </a:rPr>
              <a:t>No evidence of harm required</a:t>
            </a:r>
          </a:p>
          <a:p>
            <a:pPr lvl="1"/>
            <a:r>
              <a:rPr lang="en-US" sz="1800" dirty="0">
                <a:sym typeface="Wingdings" panose="05000000000000000000" pitchFamily="2" charset="2"/>
              </a:rPr>
              <a:t>Evidence of lack of harm is not permissible</a:t>
            </a:r>
          </a:p>
          <a:p>
            <a:r>
              <a:rPr lang="en-US" sz="2400" dirty="0">
                <a:solidFill>
                  <a:srgbClr val="C00000"/>
                </a:solidFill>
              </a:rPr>
              <a:t>“Avoids necessity for … economic investigation”</a:t>
            </a:r>
          </a:p>
          <a:p>
            <a:pPr lvl="1"/>
            <a:r>
              <a:rPr lang="en-US" sz="1800" dirty="0">
                <a:sym typeface="Wingdings" panose="05000000000000000000" pitchFamily="2" charset="2"/>
              </a:rPr>
              <a:t>Leads to outcome certainty </a:t>
            </a:r>
          </a:p>
          <a:p>
            <a:pPr lvl="1"/>
            <a:r>
              <a:rPr lang="en-US" sz="1800" dirty="0">
                <a:sym typeface="Wingdings" panose="05000000000000000000" pitchFamily="2" charset="2"/>
              </a:rPr>
              <a:t>Reduces complexity, cost and delay</a:t>
            </a:r>
          </a:p>
          <a:p>
            <a:r>
              <a:rPr lang="en-US" sz="2400" dirty="0">
                <a:solidFill>
                  <a:srgbClr val="C00000"/>
                </a:solidFill>
              </a:rPr>
              <a:t>“An inquiry so often wholly fruitless”</a:t>
            </a:r>
          </a:p>
          <a:p>
            <a:pPr lvl="1"/>
            <a:r>
              <a:rPr lang="en-US" sz="1800" dirty="0">
                <a:sym typeface="Wingdings" panose="05000000000000000000" pitchFamily="2" charset="2"/>
              </a:rPr>
              <a:t>Evidence of harms unlikely to successfully rebut presumption</a:t>
            </a:r>
          </a:p>
          <a:p>
            <a:endParaRPr lang="en-US" sz="2400" dirty="0">
              <a:sym typeface="Wingdings" panose="05000000000000000000" pitchFamily="2" charset="2"/>
            </a:endParaRPr>
          </a:p>
          <a:p>
            <a:endParaRPr lang="en-US" sz="2400" dirty="0"/>
          </a:p>
        </p:txBody>
      </p:sp>
      <p:sp>
        <p:nvSpPr>
          <p:cNvPr id="14" name="TextBox 13">
            <a:extLst>
              <a:ext uri="{FF2B5EF4-FFF2-40B4-BE49-F238E27FC236}">
                <a16:creationId xmlns:a16="http://schemas.microsoft.com/office/drawing/2014/main" id="{FC22D59D-CDAA-4190-AC59-4C6691910246}"/>
              </a:ext>
            </a:extLst>
          </p:cNvPr>
          <p:cNvSpPr txBox="1"/>
          <p:nvPr/>
        </p:nvSpPr>
        <p:spPr>
          <a:xfrm>
            <a:off x="6918685" y="780462"/>
            <a:ext cx="4752758" cy="492443"/>
          </a:xfrm>
          <a:prstGeom prst="rect">
            <a:avLst/>
          </a:prstGeom>
          <a:noFill/>
        </p:spPr>
        <p:txBody>
          <a:bodyPr wrap="square" rtlCol="0">
            <a:spAutoFit/>
          </a:bodyPr>
          <a:lstStyle/>
          <a:p>
            <a:r>
              <a:rPr lang="en-US" sz="2600" b="1" i="1" u="sng" dirty="0">
                <a:solidFill>
                  <a:srgbClr val="0070C0"/>
                </a:solidFill>
              </a:rPr>
              <a:t>Decision Theory Interpretation</a:t>
            </a:r>
          </a:p>
        </p:txBody>
      </p:sp>
      <p:sp>
        <p:nvSpPr>
          <p:cNvPr id="16" name="TextBox 15">
            <a:extLst>
              <a:ext uri="{FF2B5EF4-FFF2-40B4-BE49-F238E27FC236}">
                <a16:creationId xmlns:a16="http://schemas.microsoft.com/office/drawing/2014/main" id="{CE749131-A7DF-4CCA-836E-D6EF39E16469}"/>
              </a:ext>
            </a:extLst>
          </p:cNvPr>
          <p:cNvSpPr txBox="1"/>
          <p:nvPr/>
        </p:nvSpPr>
        <p:spPr>
          <a:xfrm>
            <a:off x="979849" y="783907"/>
            <a:ext cx="4398094" cy="492443"/>
          </a:xfrm>
          <a:prstGeom prst="rect">
            <a:avLst/>
          </a:prstGeom>
          <a:noFill/>
        </p:spPr>
        <p:txBody>
          <a:bodyPr wrap="square" rtlCol="0">
            <a:spAutoFit/>
          </a:bodyPr>
          <a:lstStyle/>
          <a:p>
            <a:r>
              <a:rPr lang="en-US" sz="2600" i="1" dirty="0">
                <a:solidFill>
                  <a:srgbClr val="C00000"/>
                </a:solidFill>
              </a:rPr>
              <a:t> </a:t>
            </a:r>
            <a:r>
              <a:rPr lang="en-US" sz="2600" i="1" u="sng" dirty="0">
                <a:solidFill>
                  <a:srgbClr val="C00000"/>
                </a:solidFill>
              </a:rPr>
              <a:t>Northern Pacific</a:t>
            </a:r>
          </a:p>
        </p:txBody>
      </p:sp>
    </p:spTree>
    <p:extLst>
      <p:ext uri="{BB962C8B-B14F-4D97-AF65-F5344CB8AC3E}">
        <p14:creationId xmlns:p14="http://schemas.microsoft.com/office/powerpoint/2010/main" val="35060601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1D2DE-4B7E-4CEB-8F53-5939D0AA6DB2}"/>
              </a:ext>
            </a:extLst>
          </p:cNvPr>
          <p:cNvSpPr>
            <a:spLocks noGrp="1"/>
          </p:cNvSpPr>
          <p:nvPr>
            <p:ph type="title"/>
          </p:nvPr>
        </p:nvSpPr>
        <p:spPr>
          <a:xfrm>
            <a:off x="396411" y="17609"/>
            <a:ext cx="10515600" cy="1325563"/>
          </a:xfrm>
        </p:spPr>
        <p:txBody>
          <a:bodyPr/>
          <a:lstStyle/>
          <a:p>
            <a:r>
              <a:rPr lang="en-US" dirty="0"/>
              <a:t>Philip Areeda Formulation (Quoted in </a:t>
            </a:r>
            <a:r>
              <a:rPr lang="en-US" i="1" dirty="0"/>
              <a:t>SCTLA </a:t>
            </a:r>
            <a:r>
              <a:rPr lang="en-US" dirty="0"/>
              <a:t>p.186, n.16)</a:t>
            </a:r>
          </a:p>
        </p:txBody>
      </p:sp>
      <p:sp>
        <p:nvSpPr>
          <p:cNvPr id="3" name="Content Placeholder 2">
            <a:extLst>
              <a:ext uri="{FF2B5EF4-FFF2-40B4-BE49-F238E27FC236}">
                <a16:creationId xmlns:a16="http://schemas.microsoft.com/office/drawing/2014/main" id="{1E01F39E-C7E2-4EC4-A1AA-4B03EE2A2648}"/>
              </a:ext>
            </a:extLst>
          </p:cNvPr>
          <p:cNvSpPr>
            <a:spLocks noGrp="1"/>
          </p:cNvSpPr>
          <p:nvPr>
            <p:ph idx="1"/>
          </p:nvPr>
        </p:nvSpPr>
        <p:spPr>
          <a:xfrm>
            <a:off x="568852" y="1848895"/>
            <a:ext cx="7062627" cy="4351338"/>
          </a:xfrm>
        </p:spPr>
        <p:txBody>
          <a:bodyPr>
            <a:normAutofit/>
          </a:bodyPr>
          <a:lstStyle/>
          <a:p>
            <a:r>
              <a:rPr lang="en-US" sz="2000" dirty="0"/>
              <a:t>"In sum, price-fixing cartels are condemned </a:t>
            </a:r>
            <a:r>
              <a:rPr lang="en-US" sz="2000" i="1" dirty="0"/>
              <a:t>per se</a:t>
            </a:r>
            <a:r>
              <a:rPr lang="en-US" sz="2000" dirty="0"/>
              <a:t> because the </a:t>
            </a:r>
            <a:r>
              <a:rPr lang="en-US" sz="2000" dirty="0">
                <a:solidFill>
                  <a:srgbClr val="C00000"/>
                </a:solidFill>
              </a:rPr>
              <a:t>conduct is tempting to businessmen but very dangerous to society</a:t>
            </a:r>
            <a:r>
              <a:rPr lang="en-US" sz="2000" dirty="0"/>
              <a:t>. </a:t>
            </a:r>
            <a:r>
              <a:rPr lang="en-US" sz="2000" dirty="0">
                <a:solidFill>
                  <a:srgbClr val="C00000"/>
                </a:solidFill>
              </a:rPr>
              <a:t>The conceivable social benefits are few in principle, small in magnitude, speculative in occurrence, </a:t>
            </a:r>
            <a:r>
              <a:rPr lang="en-US" sz="2000" dirty="0"/>
              <a:t>and always premised on the existence of price-fixing power which is likely to be exercised adversely to the public. Moreover, toleration implies a burden of </a:t>
            </a:r>
            <a:r>
              <a:rPr lang="en-US" sz="2000" dirty="0">
                <a:solidFill>
                  <a:srgbClr val="C00000"/>
                </a:solidFill>
              </a:rPr>
              <a:t>continuous supervision for which the courts consider themselves ill-suited</a:t>
            </a:r>
            <a:r>
              <a:rPr lang="en-US" sz="2000" dirty="0"/>
              <a:t>. And even if power is usually established, while any defenses are not, </a:t>
            </a:r>
            <a:r>
              <a:rPr lang="en-US" sz="2000" dirty="0">
                <a:solidFill>
                  <a:srgbClr val="C00000"/>
                </a:solidFill>
              </a:rPr>
              <a:t>litigation will be complicated, condemnation delayed</a:t>
            </a:r>
            <a:r>
              <a:rPr lang="en-US" sz="2000" dirty="0"/>
              <a:t>, would-be price-fixers encouraged to hope for escape, and criminal punishment less justified. </a:t>
            </a:r>
            <a:r>
              <a:rPr lang="en-US" sz="2000" dirty="0">
                <a:solidFill>
                  <a:srgbClr val="C00000"/>
                </a:solidFill>
              </a:rPr>
              <a:t>Deterrence of a generally pernicious practice would be weakened. </a:t>
            </a:r>
            <a:r>
              <a:rPr lang="en-US" sz="2000" dirty="0"/>
              <a:t>The key points are the first two. Without them, there is no justification for categorical condemnation.“ VII P. </a:t>
            </a:r>
            <a:r>
              <a:rPr lang="en-US" sz="2000" dirty="0" err="1"/>
              <a:t>Areeda</a:t>
            </a:r>
            <a:r>
              <a:rPr lang="en-US" sz="2000" dirty="0"/>
              <a:t>, Antitrust Law 1509, pp. 412-413 (1986).</a:t>
            </a:r>
          </a:p>
          <a:p>
            <a:pPr marL="0" indent="0">
              <a:buNone/>
            </a:pPr>
            <a:endParaRPr lang="en-US" sz="2000" dirty="0"/>
          </a:p>
        </p:txBody>
      </p:sp>
      <p:sp>
        <p:nvSpPr>
          <p:cNvPr id="4" name="Slide Number Placeholder 3">
            <a:extLst>
              <a:ext uri="{FF2B5EF4-FFF2-40B4-BE49-F238E27FC236}">
                <a16:creationId xmlns:a16="http://schemas.microsoft.com/office/drawing/2014/main" id="{AA3B6B85-7044-4899-9F16-6976879A4BA0}"/>
              </a:ext>
            </a:extLst>
          </p:cNvPr>
          <p:cNvSpPr>
            <a:spLocks noGrp="1"/>
          </p:cNvSpPr>
          <p:nvPr>
            <p:ph type="sldNum" sz="quarter" idx="12"/>
          </p:nvPr>
        </p:nvSpPr>
        <p:spPr/>
        <p:txBody>
          <a:bodyPr/>
          <a:lstStyle/>
          <a:p>
            <a:fld id="{99F71A1A-31A9-4FA5-B879-5476ABEEDC5F}" type="slidenum">
              <a:rPr lang="en-US" smtClean="0"/>
              <a:t>25</a:t>
            </a:fld>
            <a:endParaRPr lang="en-US"/>
          </a:p>
        </p:txBody>
      </p:sp>
      <p:grpSp>
        <p:nvGrpSpPr>
          <p:cNvPr id="5" name="Group 4">
            <a:extLst>
              <a:ext uri="{FF2B5EF4-FFF2-40B4-BE49-F238E27FC236}">
                <a16:creationId xmlns:a16="http://schemas.microsoft.com/office/drawing/2014/main" id="{7988E718-14D3-44FD-BBE4-4C63B459551C}"/>
              </a:ext>
            </a:extLst>
          </p:cNvPr>
          <p:cNvGrpSpPr/>
          <p:nvPr/>
        </p:nvGrpSpPr>
        <p:grpSpPr>
          <a:xfrm>
            <a:off x="7281509" y="1343172"/>
            <a:ext cx="4215271" cy="1048496"/>
            <a:chOff x="7826465" y="48338"/>
            <a:chExt cx="3375552" cy="1250534"/>
          </a:xfrm>
        </p:grpSpPr>
        <p:sp>
          <p:nvSpPr>
            <p:cNvPr id="6" name="Rectangle 5">
              <a:extLst>
                <a:ext uri="{FF2B5EF4-FFF2-40B4-BE49-F238E27FC236}">
                  <a16:creationId xmlns:a16="http://schemas.microsoft.com/office/drawing/2014/main" id="{5E3D2FEE-C3BE-4BB3-802F-CEDFD1F62E0F}"/>
                </a:ext>
              </a:extLst>
            </p:cNvPr>
            <p:cNvSpPr/>
            <p:nvPr/>
          </p:nvSpPr>
          <p:spPr>
            <a:xfrm>
              <a:off x="8890789" y="48338"/>
              <a:ext cx="2311228" cy="1206345"/>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a:solidFill>
                    <a:schemeClr val="accent1"/>
                  </a:solidFill>
                  <a:latin typeface="Times New Roman" panose="02020603050405020304" pitchFamily="18" charset="0"/>
                  <a:cs typeface="Times New Roman" panose="02020603050405020304" pitchFamily="18" charset="0"/>
                </a:rPr>
                <a:t>Conduct Very </a:t>
              </a:r>
              <a:br>
                <a:rPr lang="en-US" sz="2000" b="1" i="1" dirty="0">
                  <a:solidFill>
                    <a:schemeClr val="accent1"/>
                  </a:solidFill>
                  <a:latin typeface="Times New Roman" panose="02020603050405020304" pitchFamily="18" charset="0"/>
                  <a:cs typeface="Times New Roman" panose="02020603050405020304" pitchFamily="18" charset="0"/>
                </a:rPr>
              </a:br>
              <a:r>
                <a:rPr lang="en-US" sz="2000" b="1" i="1" dirty="0">
                  <a:solidFill>
                    <a:schemeClr val="accent1"/>
                  </a:solidFill>
                  <a:latin typeface="Times New Roman" panose="02020603050405020304" pitchFamily="18" charset="0"/>
                  <a:cs typeface="Times New Roman" panose="02020603050405020304" pitchFamily="18" charset="0"/>
                </a:rPr>
                <a:t>likely harmful</a:t>
              </a:r>
              <a:endParaRPr lang="en-US" sz="2000" b="1" i="1" u="sng" dirty="0">
                <a:solidFill>
                  <a:schemeClr val="accent1"/>
                </a:solidFill>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CCEB657B-D899-48E4-ABDF-A0C95954B274}"/>
                </a:ext>
              </a:extLst>
            </p:cNvPr>
            <p:cNvCxnSpPr>
              <a:cxnSpLocks/>
            </p:cNvCxnSpPr>
            <p:nvPr/>
          </p:nvCxnSpPr>
          <p:spPr>
            <a:xfrm flipH="1">
              <a:off x="7826465" y="911069"/>
              <a:ext cx="980327" cy="38780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6B709151-56D1-4E5A-BBD0-243C3A95E43C}"/>
              </a:ext>
            </a:extLst>
          </p:cNvPr>
          <p:cNvGrpSpPr/>
          <p:nvPr/>
        </p:nvGrpSpPr>
        <p:grpSpPr>
          <a:xfrm>
            <a:off x="7510407" y="2537957"/>
            <a:ext cx="4159566" cy="1041125"/>
            <a:chOff x="7839408" y="2611418"/>
            <a:chExt cx="3474326" cy="1801560"/>
          </a:xfrm>
        </p:grpSpPr>
        <p:sp>
          <p:nvSpPr>
            <p:cNvPr id="12" name="Rectangle 11">
              <a:extLst>
                <a:ext uri="{FF2B5EF4-FFF2-40B4-BE49-F238E27FC236}">
                  <a16:creationId xmlns:a16="http://schemas.microsoft.com/office/drawing/2014/main" id="{B212901A-C4FC-48C7-815D-2FCE3F0978BE}"/>
                </a:ext>
              </a:extLst>
            </p:cNvPr>
            <p:cNvSpPr/>
            <p:nvPr/>
          </p:nvSpPr>
          <p:spPr>
            <a:xfrm>
              <a:off x="8968977" y="2611418"/>
              <a:ext cx="2344757" cy="1801560"/>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a:solidFill>
                    <a:schemeClr val="accent1"/>
                  </a:solidFill>
                  <a:latin typeface="Times New Roman" panose="02020603050405020304" pitchFamily="18" charset="0"/>
                  <a:cs typeface="Times New Roman" panose="02020603050405020304" pitchFamily="18" charset="0"/>
                </a:rPr>
                <a:t>Supervision imperfect; likely lead to costly errors</a:t>
              </a:r>
              <a:endParaRPr lang="en-US" sz="2000" b="1" i="1" u="sng" dirty="0">
                <a:solidFill>
                  <a:schemeClr val="accent1"/>
                </a:solidFill>
                <a:latin typeface="Times New Roman" panose="02020603050405020304" pitchFamily="18" charset="0"/>
                <a:cs typeface="Times New Roman" panose="02020603050405020304" pitchFamily="18" charset="0"/>
              </a:endParaRPr>
            </a:p>
          </p:txBody>
        </p:sp>
        <p:cxnSp>
          <p:nvCxnSpPr>
            <p:cNvPr id="13" name="Straight Arrow Connector 12">
              <a:extLst>
                <a:ext uri="{FF2B5EF4-FFF2-40B4-BE49-F238E27FC236}">
                  <a16:creationId xmlns:a16="http://schemas.microsoft.com/office/drawing/2014/main" id="{A2F6E748-0FC9-4BFE-8650-324BEB8B61A5}"/>
                </a:ext>
              </a:extLst>
            </p:cNvPr>
            <p:cNvCxnSpPr>
              <a:cxnSpLocks/>
            </p:cNvCxnSpPr>
            <p:nvPr/>
          </p:nvCxnSpPr>
          <p:spPr>
            <a:xfrm flipH="1">
              <a:off x="7839408" y="3512197"/>
              <a:ext cx="1032926" cy="85462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FE2B56F8-6D66-47F9-ACDA-8CC0B8671012}"/>
              </a:ext>
            </a:extLst>
          </p:cNvPr>
          <p:cNvGrpSpPr/>
          <p:nvPr/>
        </p:nvGrpSpPr>
        <p:grpSpPr>
          <a:xfrm>
            <a:off x="6905069" y="4178676"/>
            <a:ext cx="4764905" cy="839283"/>
            <a:chOff x="7667725" y="3081695"/>
            <a:chExt cx="3703555" cy="1801559"/>
          </a:xfrm>
        </p:grpSpPr>
        <p:sp>
          <p:nvSpPr>
            <p:cNvPr id="15" name="Rectangle 14">
              <a:extLst>
                <a:ext uri="{FF2B5EF4-FFF2-40B4-BE49-F238E27FC236}">
                  <a16:creationId xmlns:a16="http://schemas.microsoft.com/office/drawing/2014/main" id="{C9250895-0813-4E90-B3D8-729894C66F1B}"/>
                </a:ext>
              </a:extLst>
            </p:cNvPr>
            <p:cNvSpPr/>
            <p:nvPr/>
          </p:nvSpPr>
          <p:spPr>
            <a:xfrm>
              <a:off x="9026523" y="3081695"/>
              <a:ext cx="2344757" cy="1801559"/>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a:solidFill>
                    <a:schemeClr val="accent1"/>
                  </a:solidFill>
                  <a:latin typeface="Times New Roman" panose="02020603050405020304" pitchFamily="18" charset="0"/>
                  <a:cs typeface="Times New Roman" panose="02020603050405020304" pitchFamily="18" charset="0"/>
                </a:rPr>
                <a:t>Costly, delayed litigation and outcomes</a:t>
              </a:r>
              <a:endParaRPr lang="en-US" sz="2000" b="1" i="1" u="sng" dirty="0">
                <a:solidFill>
                  <a:schemeClr val="accent1"/>
                </a:solidFill>
                <a:latin typeface="Times New Roman" panose="02020603050405020304" pitchFamily="18" charset="0"/>
                <a:cs typeface="Times New Roman" panose="02020603050405020304" pitchFamily="18" charset="0"/>
              </a:endParaRPr>
            </a:p>
          </p:txBody>
        </p:sp>
        <p:cxnSp>
          <p:nvCxnSpPr>
            <p:cNvPr id="16" name="Straight Arrow Connector 15">
              <a:extLst>
                <a:ext uri="{FF2B5EF4-FFF2-40B4-BE49-F238E27FC236}">
                  <a16:creationId xmlns:a16="http://schemas.microsoft.com/office/drawing/2014/main" id="{713941EC-7F98-4A35-B6B6-10CDFAC83707}"/>
                </a:ext>
              </a:extLst>
            </p:cNvPr>
            <p:cNvCxnSpPr>
              <a:cxnSpLocks/>
            </p:cNvCxnSpPr>
            <p:nvPr/>
          </p:nvCxnSpPr>
          <p:spPr>
            <a:xfrm flipH="1" flipV="1">
              <a:off x="7667725" y="3209794"/>
              <a:ext cx="1205186" cy="98083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5DA9681E-1AA4-4C12-8DBC-5BA89F333610}"/>
              </a:ext>
            </a:extLst>
          </p:cNvPr>
          <p:cNvGrpSpPr/>
          <p:nvPr/>
        </p:nvGrpSpPr>
        <p:grpSpPr>
          <a:xfrm>
            <a:off x="7689331" y="5216590"/>
            <a:ext cx="3807448" cy="1231344"/>
            <a:chOff x="7661710" y="2608000"/>
            <a:chExt cx="3631946" cy="3296836"/>
          </a:xfrm>
        </p:grpSpPr>
        <p:sp>
          <p:nvSpPr>
            <p:cNvPr id="18" name="Rectangle 17">
              <a:extLst>
                <a:ext uri="{FF2B5EF4-FFF2-40B4-BE49-F238E27FC236}">
                  <a16:creationId xmlns:a16="http://schemas.microsoft.com/office/drawing/2014/main" id="{86D977CF-754E-46B8-8152-202F6497DEE5}"/>
                </a:ext>
              </a:extLst>
            </p:cNvPr>
            <p:cNvSpPr/>
            <p:nvPr/>
          </p:nvSpPr>
          <p:spPr>
            <a:xfrm>
              <a:off x="8847662" y="3125587"/>
              <a:ext cx="2445994" cy="2779249"/>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i="1" dirty="0">
                  <a:solidFill>
                    <a:schemeClr val="accent1"/>
                  </a:solidFill>
                  <a:latin typeface="Times New Roman" panose="02020603050405020304" pitchFamily="18" charset="0"/>
                  <a:cs typeface="Times New Roman" panose="02020603050405020304" pitchFamily="18" charset="0"/>
                </a:rPr>
                <a:t>Result: Deterrence Weakened</a:t>
              </a:r>
              <a:endParaRPr lang="en-US" sz="2400" b="1" i="1" u="sng" dirty="0">
                <a:solidFill>
                  <a:schemeClr val="accent1"/>
                </a:solidFill>
                <a:latin typeface="Times New Roman" panose="02020603050405020304" pitchFamily="18" charset="0"/>
                <a:cs typeface="Times New Roman" panose="02020603050405020304" pitchFamily="18" charset="0"/>
              </a:endParaRPr>
            </a:p>
          </p:txBody>
        </p:sp>
        <p:cxnSp>
          <p:nvCxnSpPr>
            <p:cNvPr id="19" name="Straight Arrow Connector 18">
              <a:extLst>
                <a:ext uri="{FF2B5EF4-FFF2-40B4-BE49-F238E27FC236}">
                  <a16:creationId xmlns:a16="http://schemas.microsoft.com/office/drawing/2014/main" id="{CF32AFA9-BA9D-4075-B523-5C3CC68637EA}"/>
                </a:ext>
              </a:extLst>
            </p:cNvPr>
            <p:cNvCxnSpPr>
              <a:cxnSpLocks/>
            </p:cNvCxnSpPr>
            <p:nvPr/>
          </p:nvCxnSpPr>
          <p:spPr>
            <a:xfrm flipH="1" flipV="1">
              <a:off x="7661710" y="2608000"/>
              <a:ext cx="973019" cy="130474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976521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Query: Suppose a Group of Competitors Have a </a:t>
            </a:r>
            <a:br>
              <a:rPr lang="en-US" dirty="0"/>
            </a:br>
            <a:r>
              <a:rPr lang="en-US" i="1" dirty="0"/>
              <a:t>Truly Socially Beneficial Purpose </a:t>
            </a:r>
            <a:r>
              <a:rPr lang="en-US" dirty="0"/>
              <a:t>of Avoiding Unethical Behavior. </a:t>
            </a:r>
          </a:p>
        </p:txBody>
      </p:sp>
      <p:sp>
        <p:nvSpPr>
          <p:cNvPr id="3" name="Content Placeholder 2"/>
          <p:cNvSpPr>
            <a:spLocks noGrp="1"/>
          </p:cNvSpPr>
          <p:nvPr>
            <p:ph idx="1"/>
          </p:nvPr>
        </p:nvSpPr>
        <p:spPr/>
        <p:txBody>
          <a:bodyPr>
            <a:normAutofit/>
          </a:bodyPr>
          <a:lstStyle/>
          <a:p>
            <a:pPr marL="0" indent="0">
              <a:buNone/>
            </a:pPr>
            <a:r>
              <a:rPr lang="en-US" sz="2400" dirty="0"/>
              <a:t>Consider an ethical rule applied to structural engineers, whose </a:t>
            </a:r>
            <a:br>
              <a:rPr lang="en-US" sz="2400" dirty="0"/>
            </a:br>
            <a:r>
              <a:rPr lang="en-US" sz="2400" dirty="0"/>
              <a:t>professional service is to make sure that new buildings don’t fall down.  </a:t>
            </a:r>
          </a:p>
          <a:p>
            <a:endParaRPr lang="en-US" sz="2400" dirty="0"/>
          </a:p>
          <a:p>
            <a:r>
              <a:rPr lang="en-US" sz="2400" b="1" i="1" dirty="0">
                <a:solidFill>
                  <a:srgbClr val="C00000"/>
                </a:solidFill>
              </a:rPr>
              <a:t>Can they eliminate price competition that would lead to shoddy work </a:t>
            </a:r>
            <a:br>
              <a:rPr lang="en-US" sz="2400" b="1" i="1" dirty="0">
                <a:solidFill>
                  <a:srgbClr val="C00000"/>
                </a:solidFill>
              </a:rPr>
            </a:br>
            <a:r>
              <a:rPr lang="en-US" sz="2400" b="1" i="1" dirty="0">
                <a:solidFill>
                  <a:srgbClr val="C00000"/>
                </a:solidFill>
              </a:rPr>
              <a:t>and unsafe construction? </a:t>
            </a:r>
            <a:br>
              <a:rPr lang="en-US" sz="2400" b="1" i="1" dirty="0">
                <a:solidFill>
                  <a:srgbClr val="C00000"/>
                </a:solidFill>
              </a:rPr>
            </a:br>
            <a:endParaRPr lang="en-US" sz="2400" b="1" i="1" dirty="0">
              <a:solidFill>
                <a:srgbClr val="C00000"/>
              </a:solidFill>
            </a:endParaRPr>
          </a:p>
          <a:p>
            <a:r>
              <a:rPr lang="en-US" sz="2400" b="1" i="1" dirty="0">
                <a:solidFill>
                  <a:srgbClr val="C00000"/>
                </a:solidFill>
              </a:rPr>
              <a:t>What if the case is litigated under the rule of reason, not the per se rule?</a:t>
            </a:r>
          </a:p>
          <a:p>
            <a:pPr marL="0" indent="0">
              <a:buNone/>
            </a:pPr>
            <a:br>
              <a:rPr lang="en-US" sz="2400" dirty="0"/>
            </a:br>
            <a:br>
              <a:rPr lang="en-US" sz="2400" dirty="0"/>
            </a:br>
            <a:endParaRPr lang="en-US" sz="2400" dirty="0"/>
          </a:p>
        </p:txBody>
      </p:sp>
      <p:sp>
        <p:nvSpPr>
          <p:cNvPr id="4" name="Slide Number Placeholder 3"/>
          <p:cNvSpPr>
            <a:spLocks noGrp="1"/>
          </p:cNvSpPr>
          <p:nvPr>
            <p:ph type="sldNum" sz="quarter" idx="12"/>
          </p:nvPr>
        </p:nvSpPr>
        <p:spPr/>
        <p:txBody>
          <a:bodyPr/>
          <a:lstStyle/>
          <a:p>
            <a:fld id="{99F71A1A-31A9-4FA5-B879-5476ABEEDC5F}" type="slidenum">
              <a:rPr lang="en-US" smtClean="0"/>
              <a:t>26</a:t>
            </a:fld>
            <a:endParaRPr lang="en-US"/>
          </a:p>
        </p:txBody>
      </p:sp>
    </p:spTree>
    <p:extLst>
      <p:ext uri="{BB962C8B-B14F-4D97-AF65-F5344CB8AC3E}">
        <p14:creationId xmlns:p14="http://schemas.microsoft.com/office/powerpoint/2010/main" val="38599295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394886" y="72894"/>
            <a:ext cx="9762740" cy="732796"/>
          </a:xfrm>
        </p:spPr>
        <p:txBody>
          <a:bodyPr>
            <a:noAutofit/>
          </a:bodyPr>
          <a:lstStyle/>
          <a:p>
            <a:r>
              <a:rPr lang="en-US" i="1" dirty="0"/>
              <a:t>Nat’l Society of Professional Engineers </a:t>
            </a:r>
            <a:r>
              <a:rPr lang="en-US" dirty="0"/>
              <a:t>(1978): (p. 140) </a:t>
            </a:r>
          </a:p>
        </p:txBody>
      </p:sp>
      <p:sp>
        <p:nvSpPr>
          <p:cNvPr id="28675" name="Content Placeholder 2"/>
          <p:cNvSpPr>
            <a:spLocks noGrp="1"/>
          </p:cNvSpPr>
          <p:nvPr>
            <p:ph idx="1"/>
          </p:nvPr>
        </p:nvSpPr>
        <p:spPr>
          <a:xfrm>
            <a:off x="648080" y="786640"/>
            <a:ext cx="5600319" cy="6071360"/>
          </a:xfrm>
        </p:spPr>
        <p:txBody>
          <a:bodyPr>
            <a:normAutofit fontScale="92500" lnSpcReduction="10000"/>
          </a:bodyPr>
          <a:lstStyle/>
          <a:p>
            <a:pPr>
              <a:lnSpc>
                <a:spcPct val="100000"/>
              </a:lnSpc>
            </a:pPr>
            <a:r>
              <a:rPr lang="en-US" sz="1800" b="1" i="1" u="sng" dirty="0">
                <a:solidFill>
                  <a:srgbClr val="C00000"/>
                </a:solidFill>
              </a:rPr>
              <a:t>What’s the conduct</a:t>
            </a:r>
            <a:r>
              <a:rPr lang="en-US" sz="1800" b="1" i="1" dirty="0">
                <a:solidFill>
                  <a:srgbClr val="C00000"/>
                </a:solidFill>
              </a:rPr>
              <a:t>?</a:t>
            </a:r>
          </a:p>
          <a:p>
            <a:pPr lvl="1">
              <a:lnSpc>
                <a:spcPct val="100000"/>
              </a:lnSpc>
            </a:pPr>
            <a:r>
              <a:rPr lang="en-US" sz="1600" dirty="0"/>
              <a:t>Code of Ethics bans competitive bidding (p.140, n.3)</a:t>
            </a:r>
          </a:p>
          <a:p>
            <a:pPr lvl="1">
              <a:lnSpc>
                <a:spcPct val="100000"/>
              </a:lnSpc>
            </a:pPr>
            <a:r>
              <a:rPr lang="en-US" sz="1600" dirty="0" err="1"/>
              <a:t>NSPE</a:t>
            </a:r>
            <a:r>
              <a:rPr lang="en-US" sz="1600" dirty="0"/>
              <a:t> Preferred Mechanism: Negotiate price </a:t>
            </a:r>
            <a:r>
              <a:rPr lang="en-US" sz="1600" i="1" dirty="0">
                <a:solidFill>
                  <a:srgbClr val="C00000"/>
                </a:solidFill>
              </a:rPr>
              <a:t>after </a:t>
            </a:r>
            <a:r>
              <a:rPr lang="en-US" sz="1600" dirty="0">
                <a:solidFill>
                  <a:srgbClr val="C00000"/>
                </a:solidFill>
              </a:rPr>
              <a:t>choose engineer </a:t>
            </a:r>
          </a:p>
          <a:p>
            <a:pPr lvl="1">
              <a:lnSpc>
                <a:spcPct val="100000"/>
              </a:lnSpc>
            </a:pPr>
            <a:r>
              <a:rPr lang="en-US" sz="1600" i="1" dirty="0" err="1"/>
              <a:t>NSPE</a:t>
            </a:r>
            <a:r>
              <a:rPr lang="en-US" sz="1600" i="1" dirty="0"/>
              <a:t> Code will be enforced against violators</a:t>
            </a:r>
            <a:br>
              <a:rPr lang="en-US" sz="1600" i="1" dirty="0"/>
            </a:br>
            <a:endParaRPr lang="en-US" sz="1600" i="1" dirty="0"/>
          </a:p>
          <a:p>
            <a:pPr>
              <a:lnSpc>
                <a:spcPct val="100000"/>
              </a:lnSpc>
            </a:pPr>
            <a:r>
              <a:rPr lang="en-US" sz="1800" b="1" i="1" u="sng" dirty="0">
                <a:solidFill>
                  <a:srgbClr val="C00000"/>
                </a:solidFill>
              </a:rPr>
              <a:t>How can it be anticompetitive</a:t>
            </a:r>
            <a:r>
              <a:rPr lang="en-US" sz="1800" b="1" i="1" dirty="0">
                <a:solidFill>
                  <a:srgbClr val="C00000"/>
                </a:solidFill>
              </a:rPr>
              <a:t>?</a:t>
            </a:r>
          </a:p>
          <a:p>
            <a:pPr lvl="1">
              <a:lnSpc>
                <a:spcPct val="100000"/>
              </a:lnSpc>
            </a:pPr>
            <a:r>
              <a:rPr lang="en-US" sz="1600" dirty="0"/>
              <a:t>Impede competitive process (price-setting mechanism), which likely will increase price</a:t>
            </a:r>
            <a:br>
              <a:rPr lang="en-US" sz="1600" dirty="0"/>
            </a:br>
            <a:endParaRPr lang="en-US" sz="1800" dirty="0"/>
          </a:p>
          <a:p>
            <a:pPr>
              <a:lnSpc>
                <a:spcPct val="100000"/>
              </a:lnSpc>
            </a:pPr>
            <a:r>
              <a:rPr lang="en-US" sz="1800" b="1" i="1" u="sng" dirty="0">
                <a:solidFill>
                  <a:srgbClr val="C00000"/>
                </a:solidFill>
              </a:rPr>
              <a:t>What were the claimed justifications</a:t>
            </a:r>
            <a:r>
              <a:rPr lang="en-US" sz="1800" b="1" i="1" dirty="0">
                <a:solidFill>
                  <a:srgbClr val="C00000"/>
                </a:solidFill>
              </a:rPr>
              <a:t>?</a:t>
            </a:r>
          </a:p>
          <a:p>
            <a:pPr lvl="1">
              <a:lnSpc>
                <a:spcPct val="100000"/>
              </a:lnSpc>
            </a:pPr>
            <a:r>
              <a:rPr lang="en-US" sz="1600" dirty="0"/>
              <a:t>Price Competition increases likelihood of deception &amp; inferior work – unsafe buildings!!</a:t>
            </a:r>
          </a:p>
          <a:p>
            <a:pPr lvl="1">
              <a:lnSpc>
                <a:spcPct val="100000"/>
              </a:lnSpc>
            </a:pPr>
            <a:r>
              <a:rPr lang="en-US" sz="1600" dirty="0">
                <a:solidFill>
                  <a:srgbClr val="C00000"/>
                </a:solidFill>
              </a:rPr>
              <a:t>Court: “Equation of competition with deception … is simply too broad” (p.144)</a:t>
            </a:r>
            <a:br>
              <a:rPr lang="en-US" sz="1600" dirty="0"/>
            </a:br>
            <a:endParaRPr lang="en-US" sz="1600" dirty="0"/>
          </a:p>
          <a:p>
            <a:pPr>
              <a:lnSpc>
                <a:spcPct val="100000"/>
              </a:lnSpc>
            </a:pPr>
            <a:r>
              <a:rPr lang="en-US" sz="2000" b="1" i="1" u="sng" dirty="0">
                <a:solidFill>
                  <a:srgbClr val="C00000"/>
                </a:solidFill>
                <a:highlight>
                  <a:srgbClr val="FFFF00"/>
                </a:highlight>
              </a:rPr>
              <a:t>Court’s Response</a:t>
            </a:r>
            <a:r>
              <a:rPr lang="en-US" sz="2000" b="1" i="1" dirty="0">
                <a:solidFill>
                  <a:srgbClr val="C00000"/>
                </a:solidFill>
                <a:highlight>
                  <a:srgbClr val="FFFF00"/>
                </a:highlight>
              </a:rPr>
              <a:t>?  No! This Defense is a “Frontal assault” on Sherman Act</a:t>
            </a:r>
          </a:p>
          <a:p>
            <a:pPr lvl="1">
              <a:lnSpc>
                <a:spcPct val="100000"/>
              </a:lnSpc>
            </a:pPr>
            <a:r>
              <a:rPr lang="en-US" sz="1600" dirty="0"/>
              <a:t>“Defense” not cognizable – equivalent to a request for an exemption (for Congress alone)</a:t>
            </a:r>
          </a:p>
          <a:p>
            <a:pPr lvl="1">
              <a:lnSpc>
                <a:spcPct val="100000"/>
              </a:lnSpc>
            </a:pPr>
            <a:r>
              <a:rPr lang="en-US" sz="1600" dirty="0"/>
              <a:t>Sherman Act is a “legislative judgment” favoring competition (p.144)</a:t>
            </a:r>
          </a:p>
          <a:p>
            <a:pPr marL="457200" lvl="1" indent="0">
              <a:lnSpc>
                <a:spcPct val="100000"/>
              </a:lnSpc>
              <a:buNone/>
            </a:pPr>
            <a:endParaRPr lang="en-US" sz="1600" b="1" i="1" dirty="0"/>
          </a:p>
          <a:p>
            <a:pPr marL="457200" lvl="1" indent="0">
              <a:lnSpc>
                <a:spcPct val="100000"/>
              </a:lnSpc>
              <a:buNone/>
            </a:pPr>
            <a:endParaRPr lang="en-US" sz="1800" b="1" i="1" dirty="0">
              <a:solidFill>
                <a:srgbClr val="0070C0"/>
              </a:solidFill>
            </a:endParaRPr>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27</a:t>
            </a:fld>
            <a:endParaRPr lang="en-US"/>
          </a:p>
        </p:txBody>
      </p:sp>
      <p:sp>
        <p:nvSpPr>
          <p:cNvPr id="2" name="Rectangle 1">
            <a:extLst>
              <a:ext uri="{FF2B5EF4-FFF2-40B4-BE49-F238E27FC236}">
                <a16:creationId xmlns:a16="http://schemas.microsoft.com/office/drawing/2014/main" id="{C892631A-99AC-4349-8254-F896D17672DF}"/>
              </a:ext>
            </a:extLst>
          </p:cNvPr>
          <p:cNvSpPr/>
          <p:nvPr/>
        </p:nvSpPr>
        <p:spPr>
          <a:xfrm>
            <a:off x="7084460" y="5258305"/>
            <a:ext cx="5017700" cy="1446550"/>
          </a:xfrm>
          <a:prstGeom prst="rect">
            <a:avLst/>
          </a:prstGeom>
          <a:ln w="57150">
            <a:solidFill>
              <a:srgbClr val="0070C0"/>
            </a:solidFill>
          </a:ln>
        </p:spPr>
        <p:txBody>
          <a:bodyPr wrap="square">
            <a:spAutoFit/>
          </a:bodyPr>
          <a:lstStyle/>
          <a:p>
            <a:pPr marL="182880" lvl="1"/>
            <a:r>
              <a:rPr lang="en-US" sz="2200" b="1" i="1" dirty="0" err="1">
                <a:solidFill>
                  <a:srgbClr val="0070C0"/>
                </a:solidFill>
              </a:rPr>
              <a:t>NSPE’s</a:t>
            </a:r>
            <a:r>
              <a:rPr lang="en-US" sz="2200" b="1" i="1" dirty="0">
                <a:solidFill>
                  <a:srgbClr val="0070C0"/>
                </a:solidFill>
              </a:rPr>
              <a:t> efforts to defend the ban conceded its “anticompetitive” purpose &amp; probable effects to eliminate price competition?</a:t>
            </a:r>
          </a:p>
        </p:txBody>
      </p:sp>
      <p:cxnSp>
        <p:nvCxnSpPr>
          <p:cNvPr id="6" name="Straight Arrow Connector 5">
            <a:extLst>
              <a:ext uri="{FF2B5EF4-FFF2-40B4-BE49-F238E27FC236}">
                <a16:creationId xmlns:a16="http://schemas.microsoft.com/office/drawing/2014/main" id="{3EE90796-B1E7-4670-B822-ECE8482C5844}"/>
              </a:ext>
            </a:extLst>
          </p:cNvPr>
          <p:cNvCxnSpPr>
            <a:cxnSpLocks/>
          </p:cNvCxnSpPr>
          <p:nvPr/>
        </p:nvCxnSpPr>
        <p:spPr>
          <a:xfrm flipH="1" flipV="1">
            <a:off x="5540138" y="5461527"/>
            <a:ext cx="1238037" cy="520053"/>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39F3B15A-0695-4DC7-B575-5A75E19FEF89}"/>
              </a:ext>
            </a:extLst>
          </p:cNvPr>
          <p:cNvSpPr txBox="1">
            <a:spLocks/>
          </p:cNvSpPr>
          <p:nvPr/>
        </p:nvSpPr>
        <p:spPr>
          <a:xfrm>
            <a:off x="1394886" y="53844"/>
            <a:ext cx="9762740" cy="73279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endParaRPr lang="en-US" dirty="0"/>
          </a:p>
        </p:txBody>
      </p:sp>
      <p:sp>
        <p:nvSpPr>
          <p:cNvPr id="13" name="Rectangle 12">
            <a:extLst>
              <a:ext uri="{FF2B5EF4-FFF2-40B4-BE49-F238E27FC236}">
                <a16:creationId xmlns:a16="http://schemas.microsoft.com/office/drawing/2014/main" id="{1A840279-257E-4986-A53B-233429572BC9}"/>
              </a:ext>
            </a:extLst>
          </p:cNvPr>
          <p:cNvSpPr/>
          <p:nvPr/>
        </p:nvSpPr>
        <p:spPr>
          <a:xfrm>
            <a:off x="7717167" y="1395111"/>
            <a:ext cx="4145252" cy="1446550"/>
          </a:xfrm>
          <a:prstGeom prst="rect">
            <a:avLst/>
          </a:prstGeom>
          <a:ln w="57150">
            <a:solidFill>
              <a:srgbClr val="0070C0"/>
            </a:solidFill>
          </a:ln>
        </p:spPr>
        <p:txBody>
          <a:bodyPr wrap="square">
            <a:spAutoFit/>
          </a:bodyPr>
          <a:lstStyle/>
          <a:p>
            <a:pPr marL="182880" lvl="1"/>
            <a:r>
              <a:rPr lang="en-US" sz="2200" b="1" i="1" dirty="0" err="1">
                <a:solidFill>
                  <a:srgbClr val="0070C0"/>
                </a:solidFill>
              </a:rPr>
              <a:t>NSPE’s</a:t>
            </a:r>
            <a:r>
              <a:rPr lang="en-US" sz="2200" b="1" i="1" dirty="0">
                <a:solidFill>
                  <a:srgbClr val="0070C0"/>
                </a:solidFill>
              </a:rPr>
              <a:t> said that the ban only affected the “timing” of when competition occurred.  (p.143, n.19)</a:t>
            </a:r>
          </a:p>
        </p:txBody>
      </p:sp>
      <p:cxnSp>
        <p:nvCxnSpPr>
          <p:cNvPr id="17" name="Straight Arrow Connector 16">
            <a:extLst>
              <a:ext uri="{FF2B5EF4-FFF2-40B4-BE49-F238E27FC236}">
                <a16:creationId xmlns:a16="http://schemas.microsoft.com/office/drawing/2014/main" id="{5A1B8DF5-AF0C-4798-8360-461A672934AE}"/>
              </a:ext>
            </a:extLst>
          </p:cNvPr>
          <p:cNvCxnSpPr>
            <a:cxnSpLocks/>
          </p:cNvCxnSpPr>
          <p:nvPr/>
        </p:nvCxnSpPr>
        <p:spPr>
          <a:xfrm flipH="1" flipV="1">
            <a:off x="5540138" y="1674688"/>
            <a:ext cx="1831825" cy="234594"/>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60362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8C2DF-76DB-408D-A019-3C4EF45D838A}"/>
              </a:ext>
            </a:extLst>
          </p:cNvPr>
          <p:cNvSpPr>
            <a:spLocks noGrp="1"/>
          </p:cNvSpPr>
          <p:nvPr>
            <p:ph type="title"/>
          </p:nvPr>
        </p:nvSpPr>
        <p:spPr>
          <a:xfrm>
            <a:off x="710119" y="29079"/>
            <a:ext cx="10766230" cy="1325563"/>
          </a:xfrm>
        </p:spPr>
        <p:txBody>
          <a:bodyPr>
            <a:normAutofit/>
          </a:bodyPr>
          <a:lstStyle/>
          <a:p>
            <a:r>
              <a:rPr lang="en-US" dirty="0"/>
              <a:t>NSPE: Why is the Ban a “Frontal Assault” on the Sherman Act?</a:t>
            </a:r>
            <a:br>
              <a:rPr lang="en-US" dirty="0"/>
            </a:br>
            <a:r>
              <a:rPr lang="en-US" sz="2400" dirty="0"/>
              <a:t>(pp 128-30)</a:t>
            </a:r>
            <a:endParaRPr lang="en-US" dirty="0"/>
          </a:p>
        </p:txBody>
      </p:sp>
      <p:sp>
        <p:nvSpPr>
          <p:cNvPr id="3" name="Content Placeholder 2">
            <a:extLst>
              <a:ext uri="{FF2B5EF4-FFF2-40B4-BE49-F238E27FC236}">
                <a16:creationId xmlns:a16="http://schemas.microsoft.com/office/drawing/2014/main" id="{6D9B14FE-B606-4878-8CA3-69D5E71973AC}"/>
              </a:ext>
            </a:extLst>
          </p:cNvPr>
          <p:cNvSpPr>
            <a:spLocks noGrp="1"/>
          </p:cNvSpPr>
          <p:nvPr>
            <p:ph idx="1"/>
          </p:nvPr>
        </p:nvSpPr>
        <p:spPr>
          <a:xfrm>
            <a:off x="282019" y="1589955"/>
            <a:ext cx="7645924" cy="4351338"/>
          </a:xfrm>
        </p:spPr>
        <p:txBody>
          <a:bodyPr>
            <a:normAutofit fontScale="62500" lnSpcReduction="20000"/>
          </a:bodyPr>
          <a:lstStyle/>
          <a:p>
            <a:r>
              <a:rPr lang="en-US" b="1" dirty="0">
                <a:solidFill>
                  <a:srgbClr val="C00000"/>
                </a:solidFill>
              </a:rPr>
              <a:t>“Price is the ‘central nervous system of the economy’ and an agreement that ‘interfere[s] with the setting of price by free market forces" is illegal on its face.’” (p.142) </a:t>
            </a:r>
            <a:br>
              <a:rPr lang="en-US" b="1" dirty="0">
                <a:solidFill>
                  <a:srgbClr val="C00000"/>
                </a:solidFill>
              </a:rPr>
            </a:br>
            <a:endParaRPr lang="en-US" b="1" dirty="0">
              <a:solidFill>
                <a:srgbClr val="C00000"/>
              </a:solidFill>
            </a:endParaRPr>
          </a:p>
          <a:p>
            <a:r>
              <a:rPr lang="en-US" dirty="0"/>
              <a:t>“The Sherman Act reflects a legislative judgment that, ultimately, competition will produce not only lower prices but also better goods and services.” (p.145)</a:t>
            </a:r>
            <a:br>
              <a:rPr lang="en-US" dirty="0"/>
            </a:br>
            <a:endParaRPr lang="en-US" dirty="0"/>
          </a:p>
          <a:p>
            <a:r>
              <a:rPr lang="en-US" dirty="0"/>
              <a:t>“Even assuming occasional exceptions to the presumed consequences of competition, </a:t>
            </a:r>
            <a:r>
              <a:rPr lang="en-US" dirty="0">
                <a:solidFill>
                  <a:srgbClr val="C00000"/>
                </a:solidFill>
              </a:rPr>
              <a:t>the statutory policy precludes inquiry into the question whether competition is good or bad.”</a:t>
            </a:r>
            <a:r>
              <a:rPr lang="en-US" dirty="0"/>
              <a:t> (p.144)</a:t>
            </a:r>
            <a:br>
              <a:rPr lang="en-US" dirty="0"/>
            </a:br>
            <a:endParaRPr lang="en-US" dirty="0"/>
          </a:p>
          <a:p>
            <a:r>
              <a:rPr lang="en-US" b="1" dirty="0">
                <a:solidFill>
                  <a:srgbClr val="C00000"/>
                </a:solidFill>
              </a:rPr>
              <a:t>“We may assume that competition is </a:t>
            </a:r>
            <a:r>
              <a:rPr lang="en-US" b="1" dirty="0">
                <a:solidFill>
                  <a:srgbClr val="0070C0"/>
                </a:solidFill>
              </a:rPr>
              <a:t>not entirely conducive to ethical behavior</a:t>
            </a:r>
            <a:r>
              <a:rPr lang="en-US" b="1" dirty="0">
                <a:solidFill>
                  <a:srgbClr val="C00000"/>
                </a:solidFill>
              </a:rPr>
              <a:t>, but that is not a reason, cognizable under the Sherman Act, for doing away with competition.” (p.144)</a:t>
            </a:r>
            <a:br>
              <a:rPr lang="en-US" b="1" dirty="0">
                <a:solidFill>
                  <a:srgbClr val="C00000"/>
                </a:solidFill>
              </a:rPr>
            </a:br>
            <a:endParaRPr lang="en-US" b="1" dirty="0">
              <a:solidFill>
                <a:srgbClr val="C00000"/>
              </a:solidFill>
            </a:endParaRPr>
          </a:p>
          <a:p>
            <a:r>
              <a:rPr lang="en-US" b="1" dirty="0">
                <a:solidFill>
                  <a:srgbClr val="C00000"/>
                </a:solidFill>
              </a:rPr>
              <a:t>In sum, the Rule of Reason does not support a defense based on the assumption that competition itself is unreasonable.” (p.144)</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ECFF2786-C804-428A-9BDD-D79CE2BE4BE5}"/>
              </a:ext>
            </a:extLst>
          </p:cNvPr>
          <p:cNvSpPr>
            <a:spLocks noGrp="1"/>
          </p:cNvSpPr>
          <p:nvPr>
            <p:ph type="sldNum" sz="quarter" idx="12"/>
          </p:nvPr>
        </p:nvSpPr>
        <p:spPr/>
        <p:txBody>
          <a:bodyPr/>
          <a:lstStyle/>
          <a:p>
            <a:fld id="{837F2808-4F7B-49B1-B06A-0BD2F2A2DA16}" type="slidenum">
              <a:rPr lang="en-US" smtClean="0"/>
              <a:t>28</a:t>
            </a:fld>
            <a:endParaRPr lang="en-US"/>
          </a:p>
        </p:txBody>
      </p:sp>
      <p:sp>
        <p:nvSpPr>
          <p:cNvPr id="5" name="Rectangle 4">
            <a:extLst>
              <a:ext uri="{FF2B5EF4-FFF2-40B4-BE49-F238E27FC236}">
                <a16:creationId xmlns:a16="http://schemas.microsoft.com/office/drawing/2014/main" id="{5803AB2E-9E34-409F-A197-E1534B45FE44}"/>
              </a:ext>
            </a:extLst>
          </p:cNvPr>
          <p:cNvSpPr/>
          <p:nvPr/>
        </p:nvSpPr>
        <p:spPr>
          <a:xfrm>
            <a:off x="8762792" y="5348757"/>
            <a:ext cx="3080713" cy="1446550"/>
          </a:xfrm>
          <a:prstGeom prst="rect">
            <a:avLst/>
          </a:prstGeom>
          <a:ln w="57150">
            <a:solidFill>
              <a:srgbClr val="0070C0"/>
            </a:solidFill>
          </a:ln>
        </p:spPr>
        <p:txBody>
          <a:bodyPr wrap="square">
            <a:spAutoFit/>
          </a:bodyPr>
          <a:lstStyle/>
          <a:p>
            <a:pPr marL="182880" lvl="1"/>
            <a:r>
              <a:rPr lang="en-US" sz="2200" b="1" i="1" dirty="0">
                <a:solidFill>
                  <a:srgbClr val="0070C0"/>
                </a:solidFill>
              </a:rPr>
              <a:t>Bottom line: Even if the </a:t>
            </a:r>
            <a:r>
              <a:rPr lang="en-US" sz="2200" b="1" i="1" dirty="0" err="1">
                <a:solidFill>
                  <a:srgbClr val="0070C0"/>
                </a:solidFill>
              </a:rPr>
              <a:t>ROR</a:t>
            </a:r>
            <a:r>
              <a:rPr lang="en-US" sz="2200" b="1" i="1" dirty="0">
                <a:solidFill>
                  <a:srgbClr val="0070C0"/>
                </a:solidFill>
              </a:rPr>
              <a:t> applies, price fixing is subject to per se condemnation</a:t>
            </a:r>
          </a:p>
        </p:txBody>
      </p:sp>
      <p:cxnSp>
        <p:nvCxnSpPr>
          <p:cNvPr id="6" name="Straight Arrow Connector 5">
            <a:extLst>
              <a:ext uri="{FF2B5EF4-FFF2-40B4-BE49-F238E27FC236}">
                <a16:creationId xmlns:a16="http://schemas.microsoft.com/office/drawing/2014/main" id="{BE6C71A7-B2B2-4AF6-865E-EBEA51FA90F3}"/>
              </a:ext>
            </a:extLst>
          </p:cNvPr>
          <p:cNvCxnSpPr>
            <a:cxnSpLocks/>
          </p:cNvCxnSpPr>
          <p:nvPr/>
        </p:nvCxnSpPr>
        <p:spPr>
          <a:xfrm flipH="1" flipV="1">
            <a:off x="7119991" y="5268045"/>
            <a:ext cx="1490610" cy="578047"/>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5F0949FB-623C-414D-B279-8A3A0D2763B1}"/>
              </a:ext>
            </a:extLst>
          </p:cNvPr>
          <p:cNvCxnSpPr>
            <a:cxnSpLocks/>
          </p:cNvCxnSpPr>
          <p:nvPr/>
        </p:nvCxnSpPr>
        <p:spPr>
          <a:xfrm flipH="1">
            <a:off x="7767687" y="2873668"/>
            <a:ext cx="1036949" cy="555332"/>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F1A9E323-89B9-4D40-BCAC-82B3E7592FA3}"/>
              </a:ext>
            </a:extLst>
          </p:cNvPr>
          <p:cNvSpPr/>
          <p:nvPr/>
        </p:nvSpPr>
        <p:spPr>
          <a:xfrm>
            <a:off x="8610600" y="3655281"/>
            <a:ext cx="3410164" cy="1446550"/>
          </a:xfrm>
          <a:prstGeom prst="rect">
            <a:avLst/>
          </a:prstGeom>
          <a:solidFill>
            <a:srgbClr val="FFFF00"/>
          </a:solidFill>
          <a:ln w="57150">
            <a:solidFill>
              <a:srgbClr val="0070C0"/>
            </a:solidFill>
          </a:ln>
        </p:spPr>
        <p:txBody>
          <a:bodyPr wrap="square">
            <a:spAutoFit/>
          </a:bodyPr>
          <a:lstStyle/>
          <a:p>
            <a:pPr marL="182880" lvl="1"/>
            <a:r>
              <a:rPr lang="en-US" sz="2200" b="1" i="1" dirty="0">
                <a:solidFill>
                  <a:srgbClr val="0070C0"/>
                </a:solidFill>
              </a:rPr>
              <a:t>This is one reason why New </a:t>
            </a:r>
            <a:r>
              <a:rPr lang="en-US" sz="2200" b="1" i="1" dirty="0" err="1">
                <a:solidFill>
                  <a:srgbClr val="0070C0"/>
                </a:solidFill>
              </a:rPr>
              <a:t>Brandeisians</a:t>
            </a:r>
            <a:r>
              <a:rPr lang="en-US" sz="2200" b="1" i="1" dirty="0">
                <a:solidFill>
                  <a:srgbClr val="0070C0"/>
                </a:solidFill>
              </a:rPr>
              <a:t> do not approve of the Sherman Act</a:t>
            </a:r>
          </a:p>
        </p:txBody>
      </p:sp>
      <p:cxnSp>
        <p:nvCxnSpPr>
          <p:cNvPr id="9" name="Straight Arrow Connector 8">
            <a:extLst>
              <a:ext uri="{FF2B5EF4-FFF2-40B4-BE49-F238E27FC236}">
                <a16:creationId xmlns:a16="http://schemas.microsoft.com/office/drawing/2014/main" id="{5F0949FB-623C-414D-B279-8A3A0D2763B1}"/>
              </a:ext>
            </a:extLst>
          </p:cNvPr>
          <p:cNvCxnSpPr>
            <a:cxnSpLocks/>
          </p:cNvCxnSpPr>
          <p:nvPr/>
        </p:nvCxnSpPr>
        <p:spPr>
          <a:xfrm flipH="1">
            <a:off x="7927943" y="1663430"/>
            <a:ext cx="778313" cy="38306"/>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F1A9E323-89B9-4D40-BCAC-82B3E7592FA3}"/>
              </a:ext>
            </a:extLst>
          </p:cNvPr>
          <p:cNvSpPr/>
          <p:nvPr/>
        </p:nvSpPr>
        <p:spPr>
          <a:xfrm>
            <a:off x="8836562" y="1184197"/>
            <a:ext cx="2775408" cy="769441"/>
          </a:xfrm>
          <a:prstGeom prst="rect">
            <a:avLst/>
          </a:prstGeom>
          <a:ln w="57150">
            <a:solidFill>
              <a:srgbClr val="0070C0"/>
            </a:solidFill>
          </a:ln>
        </p:spPr>
        <p:txBody>
          <a:bodyPr wrap="square">
            <a:spAutoFit/>
          </a:bodyPr>
          <a:lstStyle/>
          <a:p>
            <a:pPr marL="182880" lvl="1"/>
            <a:r>
              <a:rPr lang="en-US" sz="2200" b="1" i="1" dirty="0">
                <a:solidFill>
                  <a:srgbClr val="0070C0"/>
                </a:solidFill>
              </a:rPr>
              <a:t>Price is the “central nervous system”</a:t>
            </a:r>
          </a:p>
        </p:txBody>
      </p:sp>
      <p:cxnSp>
        <p:nvCxnSpPr>
          <p:cNvPr id="14" name="Straight Arrow Connector 13">
            <a:extLst>
              <a:ext uri="{FF2B5EF4-FFF2-40B4-BE49-F238E27FC236}">
                <a16:creationId xmlns:a16="http://schemas.microsoft.com/office/drawing/2014/main" id="{0A618A0D-FE9E-439F-A2D0-C9C0558DBB0B}"/>
              </a:ext>
            </a:extLst>
          </p:cNvPr>
          <p:cNvCxnSpPr>
            <a:cxnSpLocks/>
          </p:cNvCxnSpPr>
          <p:nvPr/>
        </p:nvCxnSpPr>
        <p:spPr>
          <a:xfrm flipH="1">
            <a:off x="7466815" y="4040001"/>
            <a:ext cx="978542" cy="143973"/>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B544349C-4860-445E-AB15-92C4892F7882}"/>
              </a:ext>
            </a:extLst>
          </p:cNvPr>
          <p:cNvSpPr/>
          <p:nvPr/>
        </p:nvSpPr>
        <p:spPr>
          <a:xfrm>
            <a:off x="9079584" y="2584980"/>
            <a:ext cx="2775408" cy="769441"/>
          </a:xfrm>
          <a:prstGeom prst="rect">
            <a:avLst/>
          </a:prstGeom>
          <a:ln w="57150">
            <a:solidFill>
              <a:srgbClr val="0070C0"/>
            </a:solidFill>
          </a:ln>
        </p:spPr>
        <p:txBody>
          <a:bodyPr wrap="square">
            <a:spAutoFit/>
          </a:bodyPr>
          <a:lstStyle/>
          <a:p>
            <a:pPr marL="182880" lvl="1"/>
            <a:r>
              <a:rPr lang="en-US" sz="2200" b="1" i="1" dirty="0">
                <a:solidFill>
                  <a:srgbClr val="0070C0"/>
                </a:solidFill>
              </a:rPr>
              <a:t>“Competition rules,” for better or worse!</a:t>
            </a:r>
          </a:p>
        </p:txBody>
      </p:sp>
    </p:spTree>
    <p:extLst>
      <p:ext uri="{BB962C8B-B14F-4D97-AF65-F5344CB8AC3E}">
        <p14:creationId xmlns:p14="http://schemas.microsoft.com/office/powerpoint/2010/main" val="37948566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4ECD5-7E4E-440B-BA3D-CCEE61368A92}"/>
              </a:ext>
            </a:extLst>
          </p:cNvPr>
          <p:cNvSpPr>
            <a:spLocks noGrp="1"/>
          </p:cNvSpPr>
          <p:nvPr>
            <p:ph type="title"/>
          </p:nvPr>
        </p:nvSpPr>
        <p:spPr/>
        <p:txBody>
          <a:bodyPr/>
          <a:lstStyle/>
          <a:p>
            <a:r>
              <a:rPr lang="en-US" dirty="0"/>
              <a:t>Individual vs Collective Decisions in NSPE (p. 144)</a:t>
            </a:r>
          </a:p>
        </p:txBody>
      </p:sp>
      <p:sp>
        <p:nvSpPr>
          <p:cNvPr id="3" name="Content Placeholder 2">
            <a:extLst>
              <a:ext uri="{FF2B5EF4-FFF2-40B4-BE49-F238E27FC236}">
                <a16:creationId xmlns:a16="http://schemas.microsoft.com/office/drawing/2014/main" id="{2B4378F5-33B9-43AD-8A25-AEFEA0268D26}"/>
              </a:ext>
            </a:extLst>
          </p:cNvPr>
          <p:cNvSpPr>
            <a:spLocks noGrp="1"/>
          </p:cNvSpPr>
          <p:nvPr>
            <p:ph idx="1"/>
          </p:nvPr>
        </p:nvSpPr>
        <p:spPr/>
        <p:txBody>
          <a:bodyPr/>
          <a:lstStyle/>
          <a:p>
            <a:r>
              <a:rPr lang="en-US" dirty="0"/>
              <a:t>Competitive bidding is </a:t>
            </a:r>
            <a:r>
              <a:rPr lang="en-US" i="1" dirty="0"/>
              <a:t>not required </a:t>
            </a:r>
            <a:r>
              <a:rPr lang="en-US" dirty="0"/>
              <a:t>by the Sherman Act</a:t>
            </a:r>
          </a:p>
          <a:p>
            <a:pPr lvl="1"/>
            <a:r>
              <a:rPr lang="en-US" dirty="0"/>
              <a:t>An </a:t>
            </a:r>
            <a:r>
              <a:rPr lang="en-US" dirty="0">
                <a:solidFill>
                  <a:srgbClr val="C00000"/>
                </a:solidFill>
              </a:rPr>
              <a:t>individual purchaser </a:t>
            </a:r>
            <a:r>
              <a:rPr lang="en-US" dirty="0"/>
              <a:t>might decide that price savings from competitive bidding are outweighed by interest in quality</a:t>
            </a:r>
          </a:p>
          <a:p>
            <a:pPr lvl="1"/>
            <a:r>
              <a:rPr lang="en-US" dirty="0"/>
              <a:t>An </a:t>
            </a:r>
            <a:r>
              <a:rPr lang="en-US" dirty="0">
                <a:solidFill>
                  <a:srgbClr val="C00000"/>
                </a:solidFill>
              </a:rPr>
              <a:t>individual engineer </a:t>
            </a:r>
            <a:r>
              <a:rPr lang="en-US" dirty="0"/>
              <a:t>might refuse to engage in competitive bidding, or bidding at all until s/he gathers more information about the project</a:t>
            </a:r>
            <a:br>
              <a:rPr lang="en-US" dirty="0"/>
            </a:br>
            <a:endParaRPr lang="en-US" dirty="0"/>
          </a:p>
          <a:p>
            <a:r>
              <a:rPr lang="en-US" dirty="0"/>
              <a:t>The violation was the </a:t>
            </a:r>
            <a:r>
              <a:rPr lang="en-US" dirty="0">
                <a:solidFill>
                  <a:srgbClr val="C00000"/>
                </a:solidFill>
              </a:rPr>
              <a:t>collective agreement by the sellers </a:t>
            </a:r>
            <a:r>
              <a:rPr lang="en-US" dirty="0"/>
              <a:t>to refuse to engage in competitive bidding</a:t>
            </a:r>
          </a:p>
        </p:txBody>
      </p:sp>
      <p:sp>
        <p:nvSpPr>
          <p:cNvPr id="4" name="Slide Number Placeholder 3">
            <a:extLst>
              <a:ext uri="{FF2B5EF4-FFF2-40B4-BE49-F238E27FC236}">
                <a16:creationId xmlns:a16="http://schemas.microsoft.com/office/drawing/2014/main" id="{1A46A5B7-3E2A-45A4-8FCC-AB7019BAEC5D}"/>
              </a:ext>
            </a:extLst>
          </p:cNvPr>
          <p:cNvSpPr>
            <a:spLocks noGrp="1"/>
          </p:cNvSpPr>
          <p:nvPr>
            <p:ph type="sldNum" sz="quarter" idx="12"/>
          </p:nvPr>
        </p:nvSpPr>
        <p:spPr/>
        <p:txBody>
          <a:bodyPr/>
          <a:lstStyle/>
          <a:p>
            <a:fld id="{99F71A1A-31A9-4FA5-B879-5476ABEEDC5F}" type="slidenum">
              <a:rPr lang="en-US" smtClean="0"/>
              <a:t>29</a:t>
            </a:fld>
            <a:endParaRPr lang="en-US"/>
          </a:p>
        </p:txBody>
      </p:sp>
    </p:spTree>
    <p:extLst>
      <p:ext uri="{BB962C8B-B14F-4D97-AF65-F5344CB8AC3E}">
        <p14:creationId xmlns:p14="http://schemas.microsoft.com/office/powerpoint/2010/main" val="3459588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7848"/>
            <a:ext cx="10515600" cy="1325563"/>
          </a:xfrm>
        </p:spPr>
        <p:txBody>
          <a:bodyPr>
            <a:normAutofit/>
          </a:bodyPr>
          <a:lstStyle/>
          <a:p>
            <a:r>
              <a:rPr lang="en-US" sz="3200" dirty="0"/>
              <a:t>The Evolution of Section 1 Law: 1890 – Present</a:t>
            </a:r>
          </a:p>
        </p:txBody>
      </p:sp>
      <p:sp>
        <p:nvSpPr>
          <p:cNvPr id="3" name="Content Placeholder 2"/>
          <p:cNvSpPr>
            <a:spLocks noGrp="1"/>
          </p:cNvSpPr>
          <p:nvPr>
            <p:ph idx="1"/>
          </p:nvPr>
        </p:nvSpPr>
        <p:spPr>
          <a:xfrm>
            <a:off x="838200" y="1494883"/>
            <a:ext cx="10515600" cy="5226592"/>
          </a:xfrm>
        </p:spPr>
        <p:txBody>
          <a:bodyPr>
            <a:normAutofit/>
          </a:bodyPr>
          <a:lstStyle/>
          <a:p>
            <a:r>
              <a:rPr lang="en-US" sz="2000" dirty="0">
                <a:solidFill>
                  <a:srgbClr val="C00000"/>
                </a:solidFill>
              </a:rPr>
              <a:t>Phase 1</a:t>
            </a:r>
            <a:r>
              <a:rPr lang="en-US" sz="2000" dirty="0"/>
              <a:t>: The Court develops the basic rule of reason </a:t>
            </a:r>
            <a:r>
              <a:rPr lang="en-US" sz="2000" i="1" dirty="0"/>
              <a:t>(CBOT)</a:t>
            </a:r>
            <a:r>
              <a:rPr lang="en-US" sz="2000" dirty="0"/>
              <a:t> and then a conclusive (i.e., irrebuttable) anticompetitive presumption for certain horizontal restraints (</a:t>
            </a:r>
            <a:r>
              <a:rPr lang="en-US" sz="2000" i="1" dirty="0"/>
              <a:t>Trenton Potteries, Socony Vacuum, National Society of Professional Engineers</a:t>
            </a:r>
            <a:r>
              <a:rPr lang="en-US" sz="2000" dirty="0"/>
              <a:t>)  </a:t>
            </a:r>
            <a:r>
              <a:rPr lang="en-US" sz="2000" b="1" i="1" dirty="0">
                <a:highlight>
                  <a:srgbClr val="FFFF00"/>
                </a:highlight>
              </a:rPr>
              <a:t>TOPIC 3</a:t>
            </a:r>
          </a:p>
          <a:p>
            <a:pPr lvl="1"/>
            <a:r>
              <a:rPr lang="en-US" sz="2000" i="1" dirty="0"/>
              <a:t>The per se rule. </a:t>
            </a:r>
          </a:p>
          <a:p>
            <a:pPr lvl="1"/>
            <a:r>
              <a:rPr lang="en-US" sz="2000" i="1" dirty="0"/>
              <a:t>More modern usage is per se “analysis”</a:t>
            </a:r>
            <a:endParaRPr lang="en-US" sz="1800" i="1" dirty="0"/>
          </a:p>
          <a:p>
            <a:r>
              <a:rPr lang="en-US" sz="2000" dirty="0">
                <a:solidFill>
                  <a:srgbClr val="C00000"/>
                </a:solidFill>
              </a:rPr>
              <a:t>Phase 2</a:t>
            </a:r>
            <a:r>
              <a:rPr lang="en-US" sz="2000" dirty="0"/>
              <a:t>: The Court explains what of factors permit defendants to escape from the per se rule and litigate under the rule of reason </a:t>
            </a:r>
            <a:r>
              <a:rPr lang="en-US" sz="2000" i="1" dirty="0"/>
              <a:t>(BMI, NCAA) </a:t>
            </a:r>
            <a:r>
              <a:rPr lang="en-US" sz="2000" b="1" i="1" dirty="0">
                <a:highlight>
                  <a:srgbClr val="FFFF00"/>
                </a:highlight>
              </a:rPr>
              <a:t>TOPIC 4</a:t>
            </a:r>
          </a:p>
          <a:p>
            <a:r>
              <a:rPr lang="en-US" sz="2000" dirty="0">
                <a:solidFill>
                  <a:srgbClr val="C00000"/>
                </a:solidFill>
              </a:rPr>
              <a:t>Phase 3</a:t>
            </a:r>
            <a:r>
              <a:rPr lang="en-US" sz="2000" dirty="0"/>
              <a:t>: The Court develops an abbreviated ROR (“quick look”) decision process for certain conduct, but then suggests that there may be a continuum from a “full” rule of reason to the per se analysis, an “enquiry meet for the case.” </a:t>
            </a:r>
            <a:r>
              <a:rPr lang="en-US" sz="2000" i="1" dirty="0"/>
              <a:t>(NCAA, Calif. Dental Assoc) </a:t>
            </a:r>
            <a:r>
              <a:rPr lang="en-US" sz="2000" b="1" i="1" dirty="0">
                <a:highlight>
                  <a:srgbClr val="FFFF00"/>
                </a:highlight>
              </a:rPr>
              <a:t>TOPIC 5</a:t>
            </a:r>
          </a:p>
          <a:p>
            <a:r>
              <a:rPr lang="en-US" sz="2000" dirty="0">
                <a:solidFill>
                  <a:srgbClr val="C00000"/>
                </a:solidFill>
              </a:rPr>
              <a:t>Phase 4</a:t>
            </a:r>
            <a:r>
              <a:rPr lang="en-US" sz="2000" dirty="0"/>
              <a:t>: At the same time, appeals courts adopt a somewhat more structured 3-step decision process (evaluate harm; evaluate benefits; balance to determine net effect) replaces the open-ended CBOT inquiry (</a:t>
            </a:r>
            <a:r>
              <a:rPr lang="en-US" sz="2000" i="1" dirty="0" err="1"/>
              <a:t>RealComp</a:t>
            </a:r>
            <a:r>
              <a:rPr lang="en-US" sz="2000" i="1" dirty="0"/>
              <a:t> II</a:t>
            </a:r>
            <a:r>
              <a:rPr lang="en-US" sz="2000" dirty="0"/>
              <a:t>)  </a:t>
            </a:r>
            <a:r>
              <a:rPr lang="en-US" sz="2000" b="1" i="1" dirty="0">
                <a:highlight>
                  <a:srgbClr val="FFFF00"/>
                </a:highlight>
              </a:rPr>
              <a:t>TOPIC 6</a:t>
            </a:r>
          </a:p>
          <a:p>
            <a:pPr lvl="1"/>
            <a:r>
              <a:rPr lang="en-US" sz="1800" dirty="0"/>
              <a:t>This 3-step process also is applied to Section 2 (</a:t>
            </a:r>
            <a:r>
              <a:rPr lang="en-US" sz="1800" i="1" dirty="0"/>
              <a:t>Microsoft, Meritor) </a:t>
            </a:r>
            <a:r>
              <a:rPr lang="en-US" sz="1800" dirty="0"/>
              <a:t>and mergers (</a:t>
            </a:r>
            <a:r>
              <a:rPr lang="en-US" sz="1800" i="1" dirty="0"/>
              <a:t>Baker Hughes)</a:t>
            </a:r>
            <a:endParaRPr lang="en-US" sz="1800" dirty="0"/>
          </a:p>
        </p:txBody>
      </p:sp>
      <p:sp>
        <p:nvSpPr>
          <p:cNvPr id="4" name="Slide Number Placeholder 3"/>
          <p:cNvSpPr>
            <a:spLocks noGrp="1"/>
          </p:cNvSpPr>
          <p:nvPr>
            <p:ph type="sldNum" sz="quarter" idx="12"/>
          </p:nvPr>
        </p:nvSpPr>
        <p:spPr/>
        <p:txBody>
          <a:bodyPr/>
          <a:lstStyle/>
          <a:p>
            <a:fld id="{99F71A1A-31A9-4FA5-B879-5476ABEEDC5F}" type="slidenum">
              <a:rPr lang="en-US" smtClean="0"/>
              <a:t>3</a:t>
            </a:fld>
            <a:endParaRPr lang="en-US"/>
          </a:p>
        </p:txBody>
      </p:sp>
    </p:spTree>
    <p:extLst>
      <p:ext uri="{BB962C8B-B14F-4D97-AF65-F5344CB8AC3E}">
        <p14:creationId xmlns:p14="http://schemas.microsoft.com/office/powerpoint/2010/main" val="8625635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EF61F-FA3B-4791-A227-60081829274F}"/>
              </a:ext>
            </a:extLst>
          </p:cNvPr>
          <p:cNvSpPr>
            <a:spLocks noGrp="1"/>
          </p:cNvSpPr>
          <p:nvPr>
            <p:ph type="title"/>
          </p:nvPr>
        </p:nvSpPr>
        <p:spPr/>
        <p:txBody>
          <a:bodyPr>
            <a:normAutofit/>
          </a:bodyPr>
          <a:lstStyle/>
          <a:p>
            <a:r>
              <a:rPr lang="en-US" dirty="0"/>
              <a:t>“Offenses” vs “Defenses” in the Rule of Reason</a:t>
            </a:r>
            <a:endParaRPr lang="en-US" i="1" dirty="0"/>
          </a:p>
        </p:txBody>
      </p:sp>
      <p:sp>
        <p:nvSpPr>
          <p:cNvPr id="3" name="Content Placeholder 2">
            <a:extLst>
              <a:ext uri="{FF2B5EF4-FFF2-40B4-BE49-F238E27FC236}">
                <a16:creationId xmlns:a16="http://schemas.microsoft.com/office/drawing/2014/main" id="{76657708-9916-43A9-B01B-E1667B13039B}"/>
              </a:ext>
            </a:extLst>
          </p:cNvPr>
          <p:cNvSpPr>
            <a:spLocks noGrp="1"/>
          </p:cNvSpPr>
          <p:nvPr>
            <p:ph idx="1"/>
          </p:nvPr>
        </p:nvSpPr>
        <p:spPr>
          <a:xfrm>
            <a:off x="731196" y="1650526"/>
            <a:ext cx="10515600" cy="4705823"/>
          </a:xfrm>
        </p:spPr>
        <p:txBody>
          <a:bodyPr>
            <a:normAutofit fontScale="92500" lnSpcReduction="10000"/>
          </a:bodyPr>
          <a:lstStyle/>
          <a:p>
            <a:r>
              <a:rPr lang="en-US" sz="2400" i="1" dirty="0"/>
              <a:t>NSPE </a:t>
            </a:r>
            <a:r>
              <a:rPr lang="en-US" sz="2400" dirty="0"/>
              <a:t>applied the “rule of reason,” </a:t>
            </a:r>
            <a:r>
              <a:rPr lang="en-US" sz="2400" i="1" dirty="0"/>
              <a:t>NOT </a:t>
            </a:r>
            <a:r>
              <a:rPr lang="en-US" sz="2400" dirty="0"/>
              <a:t>the “per se rule.” </a:t>
            </a:r>
          </a:p>
          <a:p>
            <a:r>
              <a:rPr lang="en-US" sz="2400" dirty="0"/>
              <a:t>Yet it also rejected the claimed procompetitive purpose on its face.</a:t>
            </a:r>
          </a:p>
          <a:p>
            <a:pPr lvl="1"/>
            <a:r>
              <a:rPr lang="en-US" sz="2000" dirty="0">
                <a:solidFill>
                  <a:srgbClr val="C00000"/>
                </a:solidFill>
                <a:highlight>
                  <a:srgbClr val="FFFF00"/>
                </a:highlight>
              </a:rPr>
              <a:t>NSPE defense “rests on a fundamental misunderstanding of the rule of reason” (p.139)</a:t>
            </a:r>
          </a:p>
          <a:p>
            <a:pPr lvl="1"/>
            <a:r>
              <a:rPr lang="en-US" sz="2000" dirty="0">
                <a:solidFill>
                  <a:srgbClr val="C00000"/>
                </a:solidFill>
                <a:highlight>
                  <a:srgbClr val="FFFF00"/>
                </a:highlight>
              </a:rPr>
              <a:t>Both per se analysis and the rule of reason are designed “to form a judgment about the competitive significance of the restraint; it is not to decide whether a policy of competition is in the public interest.” (p.143)</a:t>
            </a:r>
          </a:p>
          <a:p>
            <a:r>
              <a:rPr lang="en-US" sz="2400" i="1" dirty="0"/>
              <a:t>As with Trenton Potteries </a:t>
            </a:r>
            <a:r>
              <a:rPr lang="en-US" sz="2400" dirty="0"/>
              <a:t>and </a:t>
            </a:r>
            <a:r>
              <a:rPr lang="en-US" sz="2400" i="1" dirty="0"/>
              <a:t>Socony, </a:t>
            </a:r>
            <a:r>
              <a:rPr lang="en-US" sz="2400" i="1" dirty="0" err="1"/>
              <a:t>NSPE</a:t>
            </a:r>
            <a:r>
              <a:rPr lang="en-US" sz="2400" i="1" dirty="0"/>
              <a:t> </a:t>
            </a:r>
            <a:r>
              <a:rPr lang="en-US" sz="2400" dirty="0"/>
              <a:t>rejected the “no anticompetitive effect” defense, as well as the proffered procompetitive purpose</a:t>
            </a:r>
          </a:p>
          <a:p>
            <a:pPr lvl="1"/>
            <a:r>
              <a:rPr lang="en-US" sz="2000" i="1" dirty="0">
                <a:solidFill>
                  <a:srgbClr val="C00000"/>
                </a:solidFill>
              </a:rPr>
              <a:t>Competition not eliminated: </a:t>
            </a:r>
            <a:r>
              <a:rPr lang="en-US" sz="2000" dirty="0"/>
              <a:t>There was continued competition for contracts </a:t>
            </a:r>
          </a:p>
          <a:p>
            <a:pPr lvl="1"/>
            <a:r>
              <a:rPr lang="en-US" sz="2000" i="1" dirty="0">
                <a:solidFill>
                  <a:srgbClr val="C00000"/>
                </a:solidFill>
              </a:rPr>
              <a:t>No anticompetitive effect:</a:t>
            </a:r>
            <a:r>
              <a:rPr lang="en-US" sz="2000" dirty="0"/>
              <a:t> No evidence of price increases</a:t>
            </a:r>
          </a:p>
          <a:p>
            <a:pPr lvl="1"/>
            <a:r>
              <a:rPr lang="en-US" sz="2000" i="1" dirty="0">
                <a:solidFill>
                  <a:srgbClr val="C00000"/>
                </a:solidFill>
              </a:rPr>
              <a:t>Beneficial competitive purpose:</a:t>
            </a:r>
            <a:r>
              <a:rPr lang="en-US" sz="2000" dirty="0"/>
              <a:t> Purpose was to eliminate allegedly socially harmful competition that could lead to unsafe buildings.</a:t>
            </a:r>
            <a:br>
              <a:rPr lang="en-US" sz="2000" dirty="0"/>
            </a:br>
            <a:endParaRPr lang="en-US" sz="2000" dirty="0"/>
          </a:p>
          <a:p>
            <a:r>
              <a:rPr lang="en-US" sz="2400" b="1" dirty="0"/>
              <a:t>So better to talk about </a:t>
            </a:r>
            <a:r>
              <a:rPr lang="en-US" sz="2400" b="1" i="1" dirty="0">
                <a:solidFill>
                  <a:srgbClr val="C00000"/>
                </a:solidFill>
              </a:rPr>
              <a:t>“per se </a:t>
            </a:r>
            <a:r>
              <a:rPr lang="en-US" sz="2400" b="1" i="1" dirty="0">
                <a:solidFill>
                  <a:srgbClr val="0070C0"/>
                </a:solidFill>
              </a:rPr>
              <a:t>analysis</a:t>
            </a:r>
            <a:r>
              <a:rPr lang="en-US" sz="2400" b="1" i="1" dirty="0">
                <a:solidFill>
                  <a:srgbClr val="C00000"/>
                </a:solidFill>
              </a:rPr>
              <a:t>” </a:t>
            </a:r>
            <a:r>
              <a:rPr lang="en-US" sz="2400" b="1" dirty="0"/>
              <a:t>or </a:t>
            </a:r>
            <a:r>
              <a:rPr lang="en-US" sz="2400" b="1" i="1" dirty="0">
                <a:solidFill>
                  <a:srgbClr val="C00000"/>
                </a:solidFill>
              </a:rPr>
              <a:t>“per se </a:t>
            </a:r>
            <a:r>
              <a:rPr lang="en-US" sz="2400" b="1" i="1" dirty="0">
                <a:solidFill>
                  <a:srgbClr val="0070C0"/>
                </a:solidFill>
              </a:rPr>
              <a:t>unreasonableness,</a:t>
            </a:r>
            <a:r>
              <a:rPr lang="en-US" sz="2400" b="1" i="1" dirty="0">
                <a:solidFill>
                  <a:srgbClr val="C00000"/>
                </a:solidFill>
              </a:rPr>
              <a:t>” </a:t>
            </a:r>
            <a:br>
              <a:rPr lang="en-US" sz="2400" b="1" i="1" dirty="0">
                <a:solidFill>
                  <a:srgbClr val="C00000"/>
                </a:solidFill>
              </a:rPr>
            </a:br>
            <a:r>
              <a:rPr lang="en-US" sz="2400" b="1" dirty="0"/>
              <a:t>rather than  </a:t>
            </a:r>
            <a:r>
              <a:rPr lang="en-US" sz="2400" b="1" i="1" dirty="0">
                <a:solidFill>
                  <a:srgbClr val="C00000"/>
                </a:solidFill>
              </a:rPr>
              <a:t>per se </a:t>
            </a:r>
            <a:r>
              <a:rPr lang="en-US" sz="2400" b="1" i="1" dirty="0">
                <a:solidFill>
                  <a:srgbClr val="0070C0"/>
                </a:solidFill>
              </a:rPr>
              <a:t>rule</a:t>
            </a:r>
            <a:r>
              <a:rPr lang="en-US" sz="2400" b="1" i="1" dirty="0">
                <a:solidFill>
                  <a:srgbClr val="C00000"/>
                </a:solidFill>
              </a:rPr>
              <a:t>”</a:t>
            </a:r>
          </a:p>
          <a:p>
            <a:endParaRPr lang="en-US" sz="2400" b="1" dirty="0"/>
          </a:p>
          <a:p>
            <a:endParaRPr lang="en-US" sz="2400" dirty="0"/>
          </a:p>
          <a:p>
            <a:endParaRPr lang="en-US" sz="2400" dirty="0"/>
          </a:p>
          <a:p>
            <a:pPr lvl="1"/>
            <a:endParaRPr lang="en-US" sz="2000" dirty="0"/>
          </a:p>
        </p:txBody>
      </p:sp>
      <p:sp>
        <p:nvSpPr>
          <p:cNvPr id="4" name="Slide Number Placeholder 3">
            <a:extLst>
              <a:ext uri="{FF2B5EF4-FFF2-40B4-BE49-F238E27FC236}">
                <a16:creationId xmlns:a16="http://schemas.microsoft.com/office/drawing/2014/main" id="{2205F4D5-4CF2-4035-9E37-988A2B4CF1A8}"/>
              </a:ext>
            </a:extLst>
          </p:cNvPr>
          <p:cNvSpPr>
            <a:spLocks noGrp="1"/>
          </p:cNvSpPr>
          <p:nvPr>
            <p:ph type="sldNum" sz="quarter" idx="12"/>
          </p:nvPr>
        </p:nvSpPr>
        <p:spPr/>
        <p:txBody>
          <a:bodyPr/>
          <a:lstStyle/>
          <a:p>
            <a:fld id="{837F2808-4F7B-49B1-B06A-0BD2F2A2DA16}" type="slidenum">
              <a:rPr lang="en-US" smtClean="0"/>
              <a:t>30</a:t>
            </a:fld>
            <a:endParaRPr lang="en-US"/>
          </a:p>
        </p:txBody>
      </p:sp>
    </p:spTree>
    <p:extLst>
      <p:ext uri="{BB962C8B-B14F-4D97-AF65-F5344CB8AC3E}">
        <p14:creationId xmlns:p14="http://schemas.microsoft.com/office/powerpoint/2010/main" val="13778173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28828-DC4A-4789-9CEC-334FCB4556AF}"/>
              </a:ext>
            </a:extLst>
          </p:cNvPr>
          <p:cNvSpPr>
            <a:spLocks noGrp="1"/>
          </p:cNvSpPr>
          <p:nvPr>
            <p:ph type="title"/>
          </p:nvPr>
        </p:nvSpPr>
        <p:spPr>
          <a:xfrm>
            <a:off x="358219" y="2231705"/>
            <a:ext cx="10867777" cy="2852737"/>
          </a:xfrm>
        </p:spPr>
        <p:txBody>
          <a:bodyPr>
            <a:normAutofit/>
          </a:bodyPr>
          <a:lstStyle/>
          <a:p>
            <a:pPr algn="ctr"/>
            <a:r>
              <a:rPr lang="en-US" sz="3200" dirty="0"/>
              <a:t>The Breadth of Modern Per Se Analysis: </a:t>
            </a:r>
            <a:br>
              <a:rPr lang="en-US" sz="3200" dirty="0"/>
            </a:br>
            <a:br>
              <a:rPr lang="en-US" sz="3200" dirty="0"/>
            </a:br>
            <a:r>
              <a:rPr lang="en-US" sz="3200" dirty="0"/>
              <a:t>Joint Pricing “Components,” </a:t>
            </a:r>
            <a:br>
              <a:rPr lang="en-US" sz="3200" dirty="0"/>
            </a:br>
            <a:r>
              <a:rPr lang="en-US" sz="3200" dirty="0"/>
              <a:t>Allocating Customers or Markets, </a:t>
            </a:r>
            <a:br>
              <a:rPr lang="en-US" sz="3200" dirty="0"/>
            </a:br>
            <a:r>
              <a:rPr lang="en-US" sz="3200" dirty="0"/>
              <a:t>and More</a:t>
            </a:r>
            <a:endParaRPr lang="en-US" sz="5400" dirty="0"/>
          </a:p>
        </p:txBody>
      </p:sp>
      <p:sp>
        <p:nvSpPr>
          <p:cNvPr id="3" name="Text Placeholder 2">
            <a:extLst>
              <a:ext uri="{FF2B5EF4-FFF2-40B4-BE49-F238E27FC236}">
                <a16:creationId xmlns:a16="http://schemas.microsoft.com/office/drawing/2014/main" id="{BEFBB843-4BFA-4C01-8D6D-9EC5C9B712AB}"/>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E9FC20F8-2C67-44CE-8A0F-45D75DB29C95}"/>
              </a:ext>
            </a:extLst>
          </p:cNvPr>
          <p:cNvSpPr>
            <a:spLocks noGrp="1"/>
          </p:cNvSpPr>
          <p:nvPr>
            <p:ph type="sldNum" sz="quarter" idx="12"/>
          </p:nvPr>
        </p:nvSpPr>
        <p:spPr/>
        <p:txBody>
          <a:bodyPr/>
          <a:lstStyle/>
          <a:p>
            <a:fld id="{99F71A1A-31A9-4FA5-B879-5476ABEEDC5F}" type="slidenum">
              <a:rPr lang="en-US" smtClean="0"/>
              <a:t>31</a:t>
            </a:fld>
            <a:endParaRPr lang="en-US"/>
          </a:p>
        </p:txBody>
      </p:sp>
    </p:spTree>
    <p:extLst>
      <p:ext uri="{BB962C8B-B14F-4D97-AF65-F5344CB8AC3E}">
        <p14:creationId xmlns:p14="http://schemas.microsoft.com/office/powerpoint/2010/main" val="12463392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242463" y="411292"/>
            <a:ext cx="8570840" cy="898525"/>
          </a:xfrm>
        </p:spPr>
        <p:txBody>
          <a:bodyPr>
            <a:normAutofit fontScale="90000"/>
          </a:bodyPr>
          <a:lstStyle/>
          <a:p>
            <a:r>
              <a:rPr lang="en-US" sz="3600" dirty="0"/>
              <a:t>Collusive Refusal to Deal: </a:t>
            </a:r>
            <a:r>
              <a:rPr lang="en-US" sz="3600" i="1" dirty="0"/>
              <a:t>SCTLA</a:t>
            </a:r>
            <a:r>
              <a:rPr lang="en-US" sz="3600" dirty="0"/>
              <a:t> (1990) (p. 179) </a:t>
            </a:r>
            <a:br>
              <a:rPr lang="en-US" sz="3600" dirty="0"/>
            </a:br>
            <a:endParaRPr lang="en-US" sz="3600" dirty="0"/>
          </a:p>
        </p:txBody>
      </p:sp>
      <p:sp>
        <p:nvSpPr>
          <p:cNvPr id="25603" name="Content Placeholder 2"/>
          <p:cNvSpPr>
            <a:spLocks noGrp="1"/>
          </p:cNvSpPr>
          <p:nvPr>
            <p:ph idx="1"/>
          </p:nvPr>
        </p:nvSpPr>
        <p:spPr>
          <a:xfrm>
            <a:off x="248519" y="1020871"/>
            <a:ext cx="6246549" cy="5203887"/>
          </a:xfrm>
        </p:spPr>
        <p:txBody>
          <a:bodyPr>
            <a:normAutofit fontScale="92500" lnSpcReduction="10000"/>
          </a:bodyPr>
          <a:lstStyle/>
          <a:p>
            <a:r>
              <a:rPr lang="en-US" sz="2400" i="1" u="sng" dirty="0">
                <a:solidFill>
                  <a:srgbClr val="C00000"/>
                </a:solidFill>
              </a:rPr>
              <a:t>Conduct and Effect</a:t>
            </a:r>
            <a:endParaRPr lang="en-US" sz="2400" i="1" dirty="0">
              <a:solidFill>
                <a:srgbClr val="C00000"/>
              </a:solidFill>
            </a:endParaRPr>
          </a:p>
          <a:p>
            <a:pPr lvl="1"/>
            <a:r>
              <a:rPr lang="en-US" sz="2100" b="1" dirty="0" err="1">
                <a:solidFill>
                  <a:srgbClr val="C00000"/>
                </a:solidFill>
              </a:rPr>
              <a:t>CJA</a:t>
            </a:r>
            <a:r>
              <a:rPr lang="en-US" sz="2100" b="1" dirty="0">
                <a:solidFill>
                  <a:srgbClr val="C00000"/>
                </a:solidFill>
              </a:rPr>
              <a:t> lawyers refuse new cases for indigent criminal defendants </a:t>
            </a:r>
            <a:r>
              <a:rPr lang="en-US" sz="2100" b="1" i="1" u="sng" dirty="0">
                <a:solidFill>
                  <a:srgbClr val="C00000"/>
                </a:solidFill>
              </a:rPr>
              <a:t>unless obtain higher fees</a:t>
            </a:r>
          </a:p>
          <a:p>
            <a:pPr lvl="1"/>
            <a:r>
              <a:rPr lang="en-US" sz="2100" dirty="0"/>
              <a:t>It worked: D.C. Government agreed to raise rates</a:t>
            </a:r>
          </a:p>
          <a:p>
            <a:r>
              <a:rPr lang="en-US" sz="2400" i="1" u="sng" dirty="0">
                <a:solidFill>
                  <a:srgbClr val="C00000"/>
                </a:solidFill>
              </a:rPr>
              <a:t>Did it have any pro-competitive or other justifications</a:t>
            </a:r>
            <a:r>
              <a:rPr lang="en-US" sz="2400" i="1" dirty="0">
                <a:solidFill>
                  <a:srgbClr val="C00000"/>
                </a:solidFill>
              </a:rPr>
              <a:t>? </a:t>
            </a:r>
          </a:p>
          <a:p>
            <a:pPr lvl="1"/>
            <a:r>
              <a:rPr lang="en-US" sz="2100" b="1" dirty="0">
                <a:solidFill>
                  <a:srgbClr val="0070C0"/>
                </a:solidFill>
              </a:rPr>
              <a:t>DC Cir says </a:t>
            </a:r>
            <a:r>
              <a:rPr lang="en-US" sz="2100" b="1" i="1" dirty="0">
                <a:solidFill>
                  <a:srgbClr val="0070C0"/>
                </a:solidFill>
              </a:rPr>
              <a:t>Yes. </a:t>
            </a:r>
            <a:r>
              <a:rPr lang="en-US" sz="2100" b="1" dirty="0">
                <a:solidFill>
                  <a:srgbClr val="0070C0"/>
                </a:solidFill>
              </a:rPr>
              <a:t> </a:t>
            </a:r>
          </a:p>
          <a:p>
            <a:pPr lvl="1"/>
            <a:r>
              <a:rPr lang="en-US" sz="2100" dirty="0"/>
              <a:t>Political motive – to generate political support for fee increases in public interest</a:t>
            </a:r>
          </a:p>
          <a:p>
            <a:pPr lvl="1"/>
            <a:r>
              <a:rPr lang="en-US" sz="2100" dirty="0"/>
              <a:t>The DC Government (the buyer) was aware and approving</a:t>
            </a:r>
          </a:p>
          <a:p>
            <a:pPr lvl="1"/>
            <a:r>
              <a:rPr lang="en-US" sz="2100" dirty="0"/>
              <a:t>Thus, court mandates the rule of reason</a:t>
            </a:r>
          </a:p>
          <a:p>
            <a:r>
              <a:rPr lang="en-US" sz="2400" i="1" dirty="0">
                <a:solidFill>
                  <a:srgbClr val="C00000"/>
                </a:solidFill>
              </a:rPr>
              <a:t>Supreme Court reversed </a:t>
            </a:r>
            <a:r>
              <a:rPr lang="en-US" sz="2400" i="1" dirty="0">
                <a:solidFill>
                  <a:srgbClr val="C00000"/>
                </a:solidFill>
                <a:sym typeface="Wingdings" panose="05000000000000000000" pitchFamily="2" charset="2"/>
              </a:rPr>
              <a:t> Per </a:t>
            </a:r>
            <a:r>
              <a:rPr lang="en-US" sz="2400" i="1" dirty="0">
                <a:solidFill>
                  <a:srgbClr val="C00000"/>
                </a:solidFill>
              </a:rPr>
              <a:t>se unlawful</a:t>
            </a:r>
          </a:p>
          <a:p>
            <a:pPr lvl="1"/>
            <a:r>
              <a:rPr lang="en-US" sz="2100" dirty="0"/>
              <a:t>Reject political justification </a:t>
            </a:r>
          </a:p>
          <a:p>
            <a:pPr lvl="1"/>
            <a:r>
              <a:rPr lang="en-US" sz="2100" dirty="0"/>
              <a:t>Defend the per se rule as administratively economical </a:t>
            </a:r>
          </a:p>
          <a:p>
            <a:pPr lvl="1"/>
            <a:r>
              <a:rPr lang="en-US" sz="2100" dirty="0"/>
              <a:t>Defend per se analysis because all price agreements raise competitive risks (like Stunt flying in the city)</a:t>
            </a:r>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32</a:t>
            </a:fld>
            <a:endParaRPr lang="en-US" dirty="0"/>
          </a:p>
        </p:txBody>
      </p:sp>
      <p:grpSp>
        <p:nvGrpSpPr>
          <p:cNvPr id="6" name="Group 5">
            <a:extLst>
              <a:ext uri="{FF2B5EF4-FFF2-40B4-BE49-F238E27FC236}">
                <a16:creationId xmlns:a16="http://schemas.microsoft.com/office/drawing/2014/main" id="{F128FACD-6444-4A17-8A98-A1163A780DAA}"/>
              </a:ext>
            </a:extLst>
          </p:cNvPr>
          <p:cNvGrpSpPr/>
          <p:nvPr/>
        </p:nvGrpSpPr>
        <p:grpSpPr>
          <a:xfrm>
            <a:off x="5921015" y="1171416"/>
            <a:ext cx="5028522" cy="2118316"/>
            <a:chOff x="7149051" y="820682"/>
            <a:chExt cx="5028522" cy="2118316"/>
          </a:xfrm>
        </p:grpSpPr>
        <p:sp>
          <p:nvSpPr>
            <p:cNvPr id="7" name="Rectangle 6">
              <a:extLst>
                <a:ext uri="{FF2B5EF4-FFF2-40B4-BE49-F238E27FC236}">
                  <a16:creationId xmlns:a16="http://schemas.microsoft.com/office/drawing/2014/main" id="{66C10BAD-83A9-4645-AB72-2A82D978FB48}"/>
                </a:ext>
              </a:extLst>
            </p:cNvPr>
            <p:cNvSpPr/>
            <p:nvPr/>
          </p:nvSpPr>
          <p:spPr>
            <a:xfrm>
              <a:off x="9407950" y="820682"/>
              <a:ext cx="2769623" cy="2118316"/>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u="sng" dirty="0">
                  <a:solidFill>
                    <a:srgbClr val="0070C0"/>
                  </a:solidFill>
                  <a:latin typeface="Times New Roman" panose="02020603050405020304" pitchFamily="18" charset="0"/>
                  <a:cs typeface="Times New Roman" panose="02020603050405020304" pitchFamily="18" charset="0"/>
                </a:rPr>
                <a:t>Factoid.  </a:t>
              </a:r>
            </a:p>
            <a:p>
              <a:pPr algn="ctr">
                <a:defRPr/>
              </a:pPr>
              <a:r>
                <a:rPr lang="en-US" b="1" dirty="0">
                  <a:solidFill>
                    <a:srgbClr val="0070C0"/>
                  </a:solidFill>
                  <a:latin typeface="Times New Roman" panose="02020603050405020304" pitchFamily="18" charset="0"/>
                  <a:cs typeface="Times New Roman" panose="02020603050405020304" pitchFamily="18" charset="0"/>
                </a:rPr>
                <a:t>Case vote was 3-1 at FTC.  Dissenting Commissioner pointed out that DC Government asked for the help.</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8" name="Straight Arrow Connector 7">
              <a:extLst>
                <a:ext uri="{FF2B5EF4-FFF2-40B4-BE49-F238E27FC236}">
                  <a16:creationId xmlns:a16="http://schemas.microsoft.com/office/drawing/2014/main" id="{A2105968-CF1C-4F6B-B479-B2BA85C52062}"/>
                </a:ext>
              </a:extLst>
            </p:cNvPr>
            <p:cNvCxnSpPr>
              <a:cxnSpLocks/>
            </p:cNvCxnSpPr>
            <p:nvPr/>
          </p:nvCxnSpPr>
          <p:spPr>
            <a:xfrm flipH="1" flipV="1">
              <a:off x="7149051" y="1481618"/>
              <a:ext cx="1858116" cy="38223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7B1519A7-6B76-4921-AA6A-9D21CF1B45B8}"/>
              </a:ext>
            </a:extLst>
          </p:cNvPr>
          <p:cNvGrpSpPr/>
          <p:nvPr/>
        </p:nvGrpSpPr>
        <p:grpSpPr>
          <a:xfrm>
            <a:off x="6390640" y="3582016"/>
            <a:ext cx="4004573" cy="1791262"/>
            <a:chOff x="7924801" y="-77172"/>
            <a:chExt cx="4004573" cy="1791262"/>
          </a:xfrm>
        </p:grpSpPr>
        <p:sp>
          <p:nvSpPr>
            <p:cNvPr id="10" name="Rectangle 9">
              <a:extLst>
                <a:ext uri="{FF2B5EF4-FFF2-40B4-BE49-F238E27FC236}">
                  <a16:creationId xmlns:a16="http://schemas.microsoft.com/office/drawing/2014/main" id="{EB21B899-ECF2-4AB8-B7DB-3497185C72B8}"/>
                </a:ext>
              </a:extLst>
            </p:cNvPr>
            <p:cNvSpPr/>
            <p:nvPr/>
          </p:nvSpPr>
          <p:spPr>
            <a:xfrm>
              <a:off x="9407950" y="-77172"/>
              <a:ext cx="2521424" cy="1791262"/>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Rationale for rejecting defense and applying per se analysis was grounded in “Decision Theory.”</a:t>
              </a:r>
              <a:endParaRPr lang="en-US" dirty="0">
                <a:solidFill>
                  <a:srgbClr val="0070C0"/>
                </a:solidFill>
                <a:latin typeface="Times New Roman" panose="02020603050405020304" pitchFamily="18" charset="0"/>
                <a:cs typeface="Times New Roman" panose="02020603050405020304" pitchFamily="18" charset="0"/>
              </a:endParaRPr>
            </a:p>
          </p:txBody>
        </p:sp>
        <p:cxnSp>
          <p:nvCxnSpPr>
            <p:cNvPr id="11" name="Straight Arrow Connector 10">
              <a:extLst>
                <a:ext uri="{FF2B5EF4-FFF2-40B4-BE49-F238E27FC236}">
                  <a16:creationId xmlns:a16="http://schemas.microsoft.com/office/drawing/2014/main" id="{8E561657-A056-4403-9B50-50165F9784B1}"/>
                </a:ext>
              </a:extLst>
            </p:cNvPr>
            <p:cNvCxnSpPr>
              <a:cxnSpLocks/>
            </p:cNvCxnSpPr>
            <p:nvPr/>
          </p:nvCxnSpPr>
          <p:spPr>
            <a:xfrm flipH="1">
              <a:off x="7924801" y="1127415"/>
              <a:ext cx="1388491" cy="37467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
        <p:nvSpPr>
          <p:cNvPr id="14" name="Rectangle 13">
            <a:extLst>
              <a:ext uri="{FF2B5EF4-FFF2-40B4-BE49-F238E27FC236}">
                <a16:creationId xmlns:a16="http://schemas.microsoft.com/office/drawing/2014/main" id="{64C9C34B-D867-4E0E-ADB2-3F979C1E1B04}"/>
              </a:ext>
            </a:extLst>
          </p:cNvPr>
          <p:cNvSpPr/>
          <p:nvPr/>
        </p:nvSpPr>
        <p:spPr>
          <a:xfrm>
            <a:off x="6609169" y="5608069"/>
            <a:ext cx="5223631" cy="1226357"/>
          </a:xfrm>
          <a:prstGeom prst="rect">
            <a:avLst/>
          </a:prstGeom>
          <a:solidFill>
            <a:srgbClr val="FFC00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i="1" dirty="0">
                <a:solidFill>
                  <a:srgbClr val="0070C0"/>
                </a:solidFill>
                <a:latin typeface="Times New Roman" panose="02020603050405020304" pitchFamily="18" charset="0"/>
                <a:cs typeface="Times New Roman" panose="02020603050405020304" pitchFamily="18" charset="0"/>
              </a:rPr>
              <a:t>But – a consumer boycott of a store for a political cause would not violate Sherman Act.</a:t>
            </a:r>
          </a:p>
          <a:p>
            <a:pPr>
              <a:defRPr/>
            </a:pPr>
            <a:r>
              <a:rPr lang="en-US" b="1" i="1" dirty="0">
                <a:solidFill>
                  <a:srgbClr val="0070C0"/>
                </a:solidFill>
                <a:latin typeface="Times New Roman" panose="02020603050405020304" pitchFamily="18" charset="0"/>
                <a:cs typeface="Times New Roman" panose="02020603050405020304" pitchFamily="18" charset="0"/>
              </a:rPr>
              <a:t>Why?  -- because they are not competitors trying to get a lower price. (Claiborne)</a:t>
            </a:r>
            <a:endParaRPr lang="en-US" i="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308576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5638800" y="1905000"/>
            <a:ext cx="1524000" cy="10668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Suppliers</a:t>
            </a:r>
          </a:p>
        </p:txBody>
      </p:sp>
      <p:sp>
        <p:nvSpPr>
          <p:cNvPr id="3" name="Oval 2"/>
          <p:cNvSpPr/>
          <p:nvPr/>
        </p:nvSpPr>
        <p:spPr>
          <a:xfrm>
            <a:off x="5638800" y="4529138"/>
            <a:ext cx="1524000" cy="10668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Buyers</a:t>
            </a:r>
          </a:p>
        </p:txBody>
      </p:sp>
      <p:sp>
        <p:nvSpPr>
          <p:cNvPr id="4" name="Rectangle 3"/>
          <p:cNvSpPr/>
          <p:nvPr/>
        </p:nvSpPr>
        <p:spPr>
          <a:xfrm>
            <a:off x="3657600" y="3276600"/>
            <a:ext cx="1371600" cy="838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Competitor</a:t>
            </a:r>
          </a:p>
          <a:p>
            <a:pPr algn="ctr">
              <a:defRPr/>
            </a:pPr>
            <a:r>
              <a:rPr lang="en-US" dirty="0">
                <a:solidFill>
                  <a:schemeClr val="tx1"/>
                </a:solidFill>
                <a:latin typeface="Times New Roman" panose="02020603050405020304" pitchFamily="18" charset="0"/>
                <a:cs typeface="Times New Roman" panose="02020603050405020304" pitchFamily="18" charset="0"/>
              </a:rPr>
              <a:t>A</a:t>
            </a:r>
          </a:p>
        </p:txBody>
      </p:sp>
      <p:sp>
        <p:nvSpPr>
          <p:cNvPr id="5" name="Rectangle 4"/>
          <p:cNvSpPr/>
          <p:nvPr/>
        </p:nvSpPr>
        <p:spPr>
          <a:xfrm>
            <a:off x="5715000" y="3298825"/>
            <a:ext cx="1371600" cy="838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Competitor</a:t>
            </a:r>
          </a:p>
          <a:p>
            <a:pPr algn="ctr">
              <a:defRPr/>
            </a:pPr>
            <a:r>
              <a:rPr lang="en-US" dirty="0">
                <a:solidFill>
                  <a:schemeClr val="tx1"/>
                </a:solidFill>
                <a:latin typeface="Times New Roman" panose="02020603050405020304" pitchFamily="18" charset="0"/>
                <a:cs typeface="Times New Roman" panose="02020603050405020304" pitchFamily="18" charset="0"/>
              </a:rPr>
              <a:t>B</a:t>
            </a:r>
          </a:p>
        </p:txBody>
      </p:sp>
      <p:sp>
        <p:nvSpPr>
          <p:cNvPr id="6" name="Rectangle 5"/>
          <p:cNvSpPr/>
          <p:nvPr/>
        </p:nvSpPr>
        <p:spPr>
          <a:xfrm>
            <a:off x="7772400" y="3276600"/>
            <a:ext cx="1371600" cy="838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Competitor</a:t>
            </a:r>
          </a:p>
          <a:p>
            <a:pPr algn="ctr">
              <a:defRPr/>
            </a:pPr>
            <a:r>
              <a:rPr lang="en-US" dirty="0">
                <a:solidFill>
                  <a:schemeClr val="tx1"/>
                </a:solidFill>
                <a:latin typeface="Times New Roman" panose="02020603050405020304" pitchFamily="18" charset="0"/>
                <a:cs typeface="Times New Roman" panose="02020603050405020304" pitchFamily="18" charset="0"/>
              </a:rPr>
              <a:t>C</a:t>
            </a:r>
          </a:p>
        </p:txBody>
      </p:sp>
      <p:cxnSp>
        <p:nvCxnSpPr>
          <p:cNvPr id="7" name="Straight Arrow Connector 6"/>
          <p:cNvCxnSpPr>
            <a:stCxn id="6" idx="0"/>
          </p:cNvCxnSpPr>
          <p:nvPr/>
        </p:nvCxnSpPr>
        <p:spPr>
          <a:xfrm flipV="1">
            <a:off x="4343400" y="2514600"/>
            <a:ext cx="1219200" cy="7620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8" idx="0"/>
          </p:cNvCxnSpPr>
          <p:nvPr/>
        </p:nvCxnSpPr>
        <p:spPr>
          <a:xfrm flipH="1" flipV="1">
            <a:off x="7239000" y="2438400"/>
            <a:ext cx="1219200" cy="8382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8" idx="2"/>
          </p:cNvCxnSpPr>
          <p:nvPr/>
        </p:nvCxnSpPr>
        <p:spPr>
          <a:xfrm flipH="1">
            <a:off x="7239000" y="4114800"/>
            <a:ext cx="1219200" cy="9144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6" idx="2"/>
          </p:cNvCxnSpPr>
          <p:nvPr/>
        </p:nvCxnSpPr>
        <p:spPr>
          <a:xfrm>
            <a:off x="4343400" y="4114800"/>
            <a:ext cx="1219200" cy="8382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105400" y="3695700"/>
            <a:ext cx="457200"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7162800" y="3695700"/>
            <a:ext cx="457200"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4045" name="TextBox 12"/>
          <p:cNvSpPr txBox="1">
            <a:spLocks noChangeArrowheads="1"/>
          </p:cNvSpPr>
          <p:nvPr/>
        </p:nvSpPr>
        <p:spPr bwMode="auto">
          <a:xfrm>
            <a:off x="2716213" y="1930400"/>
            <a:ext cx="1905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200">
                <a:latin typeface="Times New Roman" panose="02020603050405020304" pitchFamily="18" charset="0"/>
                <a:cs typeface="Times New Roman" panose="02020603050405020304" pitchFamily="18" charset="0"/>
              </a:rPr>
              <a:t>Boycotting Firms Collectively </a:t>
            </a:r>
            <a:r>
              <a:rPr lang="en-US" sz="1200" b="1" i="1">
                <a:latin typeface="Times New Roman" panose="02020603050405020304" pitchFamily="18" charset="0"/>
                <a:cs typeface="Times New Roman" panose="02020603050405020304" pitchFamily="18" charset="0"/>
              </a:rPr>
              <a:t>Refuse to Purchase </a:t>
            </a:r>
            <a:r>
              <a:rPr lang="en-US" sz="1200">
                <a:latin typeface="Times New Roman" panose="02020603050405020304" pitchFamily="18" charset="0"/>
                <a:cs typeface="Times New Roman" panose="02020603050405020304" pitchFamily="18" charset="0"/>
              </a:rPr>
              <a:t>Unless Suppliers Agree to Sell at Specified, Depressed, Prices</a:t>
            </a:r>
          </a:p>
        </p:txBody>
      </p:sp>
      <p:sp>
        <p:nvSpPr>
          <p:cNvPr id="44046" name="TextBox 13"/>
          <p:cNvSpPr txBox="1">
            <a:spLocks noChangeArrowheads="1"/>
          </p:cNvSpPr>
          <p:nvPr/>
        </p:nvSpPr>
        <p:spPr bwMode="auto">
          <a:xfrm>
            <a:off x="2805113" y="4554538"/>
            <a:ext cx="1725612"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200" dirty="0">
                <a:latin typeface="Times New Roman" panose="02020603050405020304" pitchFamily="18" charset="0"/>
                <a:cs typeface="Times New Roman" panose="02020603050405020304" pitchFamily="18" charset="0"/>
              </a:rPr>
              <a:t>Boycotting Firms Collectively </a:t>
            </a:r>
            <a:r>
              <a:rPr lang="en-US" sz="1200" b="1" i="1" dirty="0">
                <a:latin typeface="Times New Roman" panose="02020603050405020304" pitchFamily="18" charset="0"/>
                <a:cs typeface="Times New Roman" panose="02020603050405020304" pitchFamily="18" charset="0"/>
              </a:rPr>
              <a:t>Refuse to Sell </a:t>
            </a:r>
            <a:r>
              <a:rPr lang="en-US" sz="1200" dirty="0">
                <a:latin typeface="Times New Roman" panose="02020603050405020304" pitchFamily="18" charset="0"/>
                <a:cs typeface="Times New Roman" panose="02020603050405020304" pitchFamily="18" charset="0"/>
              </a:rPr>
              <a:t>Unless Buyers Pay Agreed Upon Higher Price</a:t>
            </a:r>
          </a:p>
        </p:txBody>
      </p:sp>
      <p:cxnSp>
        <p:nvCxnSpPr>
          <p:cNvPr id="15" name="Straight Arrow Connector 14"/>
          <p:cNvCxnSpPr>
            <a:stCxn id="7" idx="2"/>
          </p:cNvCxnSpPr>
          <p:nvPr/>
        </p:nvCxnSpPr>
        <p:spPr>
          <a:xfrm>
            <a:off x="6400800" y="4137026"/>
            <a:ext cx="0" cy="28257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7" idx="0"/>
          </p:cNvCxnSpPr>
          <p:nvPr/>
        </p:nvCxnSpPr>
        <p:spPr>
          <a:xfrm flipV="1">
            <a:off x="6400800" y="3059113"/>
            <a:ext cx="0" cy="239712"/>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049" name="TextBox 16"/>
          <p:cNvSpPr txBox="1">
            <a:spLocks noChangeArrowheads="1"/>
          </p:cNvSpPr>
          <p:nvPr/>
        </p:nvSpPr>
        <p:spPr bwMode="auto">
          <a:xfrm>
            <a:off x="4517505" y="598488"/>
            <a:ext cx="356815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800" b="1" dirty="0">
                <a:latin typeface="Times New Roman" panose="02020603050405020304" pitchFamily="18" charset="0"/>
                <a:cs typeface="Times New Roman" panose="02020603050405020304" pitchFamily="18" charset="0"/>
              </a:rPr>
              <a:t>Figure 2-5:</a:t>
            </a:r>
          </a:p>
          <a:p>
            <a:pPr algn="ctr">
              <a:spcBef>
                <a:spcPct val="0"/>
              </a:spcBef>
              <a:buFontTx/>
              <a:buNone/>
            </a:pPr>
            <a:r>
              <a:rPr lang="en-US" sz="1800" b="1" dirty="0">
                <a:latin typeface="Times New Roman" panose="02020603050405020304" pitchFamily="18" charset="0"/>
                <a:cs typeface="Times New Roman" panose="02020603050405020304" pitchFamily="18" charset="0"/>
              </a:rPr>
              <a:t>Typical Collusive Group Boycotts:</a:t>
            </a:r>
          </a:p>
          <a:p>
            <a:pPr algn="ctr">
              <a:spcBef>
                <a:spcPct val="0"/>
              </a:spcBef>
              <a:buFontTx/>
              <a:buNone/>
            </a:pPr>
            <a:r>
              <a:rPr lang="en-US" sz="1800" b="1" i="1" dirty="0">
                <a:solidFill>
                  <a:srgbClr val="C00000"/>
                </a:solidFill>
                <a:latin typeface="Times New Roman" panose="02020603050405020304" pitchFamily="18" charset="0"/>
                <a:cs typeface="Times New Roman" panose="02020603050405020304" pitchFamily="18" charset="0"/>
              </a:rPr>
              <a:t>Sell-Side or Buy-Side Price Fixing</a:t>
            </a:r>
          </a:p>
        </p:txBody>
      </p:sp>
      <p:sp>
        <p:nvSpPr>
          <p:cNvPr id="44050" name="TextBox 17"/>
          <p:cNvSpPr txBox="1">
            <a:spLocks noChangeArrowheads="1"/>
          </p:cNvSpPr>
          <p:nvPr/>
        </p:nvSpPr>
        <p:spPr bwMode="auto">
          <a:xfrm>
            <a:off x="9448801" y="6248400"/>
            <a:ext cx="6976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dirty="0">
                <a:latin typeface="Times New Roman" panose="02020603050405020304" pitchFamily="18" charset="0"/>
                <a:cs typeface="Times New Roman" panose="02020603050405020304" pitchFamily="18" charset="0"/>
              </a:rPr>
              <a:t>p. 175</a:t>
            </a:r>
          </a:p>
        </p:txBody>
      </p:sp>
      <p:sp>
        <p:nvSpPr>
          <p:cNvPr id="13" name="Slide Number Placeholder 12"/>
          <p:cNvSpPr>
            <a:spLocks noGrp="1"/>
          </p:cNvSpPr>
          <p:nvPr>
            <p:ph type="sldNum" sz="quarter" idx="12"/>
          </p:nvPr>
        </p:nvSpPr>
        <p:spPr/>
        <p:txBody>
          <a:bodyPr/>
          <a:lstStyle/>
          <a:p>
            <a:pPr>
              <a:defRPr/>
            </a:pPr>
            <a:fld id="{ED0D6A39-C66A-425F-AA65-FC29478F8C64}" type="slidenum">
              <a:rPr lang="en-US" altLang="en-US" smtClean="0"/>
              <a:pPr>
                <a:defRPr/>
              </a:pPr>
              <a:t>33</a:t>
            </a:fld>
            <a:endParaRPr lang="en-US" altLang="en-US"/>
          </a:p>
        </p:txBody>
      </p:sp>
    </p:spTree>
    <p:extLst>
      <p:ext uri="{BB962C8B-B14F-4D97-AF65-F5344CB8AC3E}">
        <p14:creationId xmlns:p14="http://schemas.microsoft.com/office/powerpoint/2010/main" val="24432799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70956-2B07-48A9-A5CB-436404B410FB}"/>
              </a:ext>
            </a:extLst>
          </p:cNvPr>
          <p:cNvSpPr>
            <a:spLocks noGrp="1"/>
          </p:cNvSpPr>
          <p:nvPr>
            <p:ph type="title"/>
          </p:nvPr>
        </p:nvSpPr>
        <p:spPr/>
        <p:txBody>
          <a:bodyPr/>
          <a:lstStyle/>
          <a:p>
            <a:r>
              <a:rPr lang="en-US" dirty="0"/>
              <a:t>Consider a Hypothetical Egg Farmer Group Boycott Case </a:t>
            </a:r>
          </a:p>
        </p:txBody>
      </p:sp>
      <p:sp>
        <p:nvSpPr>
          <p:cNvPr id="4" name="Slide Number Placeholder 3">
            <a:extLst>
              <a:ext uri="{FF2B5EF4-FFF2-40B4-BE49-F238E27FC236}">
                <a16:creationId xmlns:a16="http://schemas.microsoft.com/office/drawing/2014/main" id="{41ACFA49-A78C-4580-80BB-B24E921F970A}"/>
              </a:ext>
            </a:extLst>
          </p:cNvPr>
          <p:cNvSpPr>
            <a:spLocks noGrp="1"/>
          </p:cNvSpPr>
          <p:nvPr>
            <p:ph type="sldNum" sz="quarter" idx="12"/>
          </p:nvPr>
        </p:nvSpPr>
        <p:spPr/>
        <p:txBody>
          <a:bodyPr/>
          <a:lstStyle/>
          <a:p>
            <a:fld id="{99F71A1A-31A9-4FA5-B879-5476ABEEDC5F}" type="slidenum">
              <a:rPr lang="en-US" smtClean="0"/>
              <a:t>34</a:t>
            </a:fld>
            <a:endParaRPr lang="en-US"/>
          </a:p>
        </p:txBody>
      </p:sp>
      <p:sp>
        <p:nvSpPr>
          <p:cNvPr id="8" name="TextBox 7">
            <a:extLst>
              <a:ext uri="{FF2B5EF4-FFF2-40B4-BE49-F238E27FC236}">
                <a16:creationId xmlns:a16="http://schemas.microsoft.com/office/drawing/2014/main" id="{FCA773B6-41FC-4347-82B1-A1DE4649DD42}"/>
              </a:ext>
            </a:extLst>
          </p:cNvPr>
          <p:cNvSpPr txBox="1"/>
          <p:nvPr/>
        </p:nvSpPr>
        <p:spPr>
          <a:xfrm>
            <a:off x="380144" y="1640004"/>
            <a:ext cx="9852917" cy="3416320"/>
          </a:xfrm>
          <a:prstGeom prst="rect">
            <a:avLst/>
          </a:prstGeom>
          <a:noFill/>
        </p:spPr>
        <p:txBody>
          <a:bodyPr wrap="square">
            <a:spAutoFit/>
          </a:bodyPr>
          <a:lstStyle/>
          <a:p>
            <a:r>
              <a:rPr lang="en-US" sz="2400" dirty="0">
                <a:latin typeface="Times New Roman" panose="02020603050405020304" pitchFamily="18" charset="0"/>
              </a:rPr>
              <a:t>Suppose several small egg farmers destroyed some of their eggs in a televised event rather than sell them to large processors to protest U.S. Agricultural Dept policy that reduced the governmental price support for eggs.  </a:t>
            </a:r>
            <a:br>
              <a:rPr lang="en-US" sz="2400" dirty="0">
                <a:latin typeface="Times New Roman" panose="02020603050405020304" pitchFamily="18" charset="0"/>
              </a:rPr>
            </a:br>
            <a:br>
              <a:rPr lang="en-US" sz="2400" dirty="0">
                <a:latin typeface="Times New Roman" panose="02020603050405020304" pitchFamily="18" charset="0"/>
              </a:rPr>
            </a:br>
            <a:r>
              <a:rPr lang="en-US" sz="2400" i="1" dirty="0">
                <a:solidFill>
                  <a:srgbClr val="C00000"/>
                </a:solidFill>
                <a:latin typeface="Times New Roman" panose="02020603050405020304" pitchFamily="18" charset="0"/>
              </a:rPr>
              <a:t>Is this conduct per se illegal under </a:t>
            </a:r>
            <a:r>
              <a:rPr lang="en-US" sz="2400" i="1" dirty="0" err="1">
                <a:solidFill>
                  <a:srgbClr val="C00000"/>
                </a:solidFill>
                <a:latin typeface="Times New Roman" panose="02020603050405020304" pitchFamily="18" charset="0"/>
              </a:rPr>
              <a:t>SCTLA</a:t>
            </a:r>
            <a:r>
              <a:rPr lang="en-US" sz="2400" i="1" dirty="0">
                <a:solidFill>
                  <a:srgbClr val="C00000"/>
                </a:solidFill>
                <a:latin typeface="Times New Roman" panose="02020603050405020304" pitchFamily="18" charset="0"/>
              </a:rPr>
              <a:t>?  </a:t>
            </a:r>
            <a:r>
              <a:rPr lang="en-US" sz="2400" b="1" i="1" dirty="0">
                <a:solidFill>
                  <a:srgbClr val="C00000"/>
                </a:solidFill>
                <a:highlight>
                  <a:srgbClr val="FFFF00"/>
                </a:highlight>
                <a:latin typeface="Times New Roman" panose="02020603050405020304" pitchFamily="18" charset="0"/>
              </a:rPr>
              <a:t>Vote A = Yes; </a:t>
            </a:r>
            <a:r>
              <a:rPr lang="en-US" sz="2400" b="1" i="1" dirty="0">
                <a:solidFill>
                  <a:srgbClr val="C00000"/>
                </a:solidFill>
                <a:highlight>
                  <a:srgbClr val="00FFFF"/>
                </a:highlight>
                <a:latin typeface="Times New Roman" panose="02020603050405020304" pitchFamily="18" charset="0"/>
              </a:rPr>
              <a:t>Vote B = No</a:t>
            </a:r>
          </a:p>
          <a:p>
            <a:endParaRPr lang="en-US" sz="2400" i="1" dirty="0">
              <a:solidFill>
                <a:srgbClr val="C00000"/>
              </a:solidFill>
              <a:latin typeface="Times New Roman" panose="02020603050405020304" pitchFamily="18" charset="0"/>
            </a:endParaRPr>
          </a:p>
          <a:p>
            <a:endParaRPr lang="en-US" sz="2400" i="1" dirty="0">
              <a:solidFill>
                <a:srgbClr val="C00000"/>
              </a:solidFill>
              <a:latin typeface="Times New Roman" panose="02020603050405020304" pitchFamily="18" charset="0"/>
            </a:endParaRPr>
          </a:p>
          <a:p>
            <a:r>
              <a:rPr lang="en-US" sz="2400" i="1" dirty="0">
                <a:solidFill>
                  <a:srgbClr val="C00000"/>
                </a:solidFill>
                <a:latin typeface="Times New Roman" panose="02020603050405020304" pitchFamily="18" charset="0"/>
              </a:rPr>
              <a:t>What if they coupled the protest with a petition to the Agriculture Dept to raise price supports? Would that still violate Section 1?  </a:t>
            </a:r>
            <a:r>
              <a:rPr lang="en-US" sz="2400" b="1" i="1" dirty="0">
                <a:solidFill>
                  <a:srgbClr val="C00000"/>
                </a:solidFill>
                <a:highlight>
                  <a:srgbClr val="FFFF00"/>
                </a:highlight>
                <a:latin typeface="Times New Roman" panose="02020603050405020304" pitchFamily="18" charset="0"/>
              </a:rPr>
              <a:t>Vote A = Yes; </a:t>
            </a:r>
            <a:r>
              <a:rPr lang="en-US" sz="2400" b="1" i="1" dirty="0">
                <a:solidFill>
                  <a:srgbClr val="C00000"/>
                </a:solidFill>
                <a:highlight>
                  <a:srgbClr val="00FFFF"/>
                </a:highlight>
                <a:latin typeface="Times New Roman" panose="02020603050405020304" pitchFamily="18" charset="0"/>
              </a:rPr>
              <a:t>Vote B = No</a:t>
            </a:r>
            <a:endParaRPr lang="en-US" sz="2400" i="1" dirty="0">
              <a:solidFill>
                <a:srgbClr val="C00000"/>
              </a:solidFill>
            </a:endParaRPr>
          </a:p>
        </p:txBody>
      </p:sp>
    </p:spTree>
    <p:extLst>
      <p:ext uri="{BB962C8B-B14F-4D97-AF65-F5344CB8AC3E}">
        <p14:creationId xmlns:p14="http://schemas.microsoft.com/office/powerpoint/2010/main" val="8256700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AD4CD-104C-49FB-A55A-5B4A08800B51}"/>
              </a:ext>
            </a:extLst>
          </p:cNvPr>
          <p:cNvSpPr>
            <a:spLocks noGrp="1"/>
          </p:cNvSpPr>
          <p:nvPr>
            <p:ph type="title"/>
          </p:nvPr>
        </p:nvSpPr>
        <p:spPr/>
        <p:txBody>
          <a:bodyPr/>
          <a:lstStyle/>
          <a:p>
            <a:r>
              <a:rPr lang="en-US" dirty="0"/>
              <a:t>Egg Farmer Hypo: Analysis</a:t>
            </a:r>
          </a:p>
        </p:txBody>
      </p:sp>
      <p:sp>
        <p:nvSpPr>
          <p:cNvPr id="3" name="Content Placeholder 2">
            <a:extLst>
              <a:ext uri="{FF2B5EF4-FFF2-40B4-BE49-F238E27FC236}">
                <a16:creationId xmlns:a16="http://schemas.microsoft.com/office/drawing/2014/main" id="{7DC4BF34-1995-4D29-AB1A-968E730C6218}"/>
              </a:ext>
            </a:extLst>
          </p:cNvPr>
          <p:cNvSpPr>
            <a:spLocks noGrp="1"/>
          </p:cNvSpPr>
          <p:nvPr>
            <p:ph idx="1"/>
          </p:nvPr>
        </p:nvSpPr>
        <p:spPr/>
        <p:txBody>
          <a:bodyPr/>
          <a:lstStyle/>
          <a:p>
            <a:r>
              <a:rPr lang="en-US" dirty="0"/>
              <a:t>Likely per se illegal </a:t>
            </a:r>
          </a:p>
          <a:p>
            <a:r>
              <a:rPr lang="en-US" dirty="0"/>
              <a:t>If the farmers merely petitioned the Agric. Dept for higher prices, that would be exempt under </a:t>
            </a:r>
            <a:r>
              <a:rPr lang="en-US" i="1" dirty="0" err="1"/>
              <a:t>Noerr</a:t>
            </a:r>
            <a:r>
              <a:rPr lang="en-US" dirty="0"/>
              <a:t> (p.181)</a:t>
            </a:r>
          </a:p>
          <a:p>
            <a:r>
              <a:rPr lang="en-US" dirty="0"/>
              <a:t>But, here the potential competitive harm occurred </a:t>
            </a:r>
            <a:r>
              <a:rPr lang="en-US" dirty="0">
                <a:solidFill>
                  <a:srgbClr val="C00000"/>
                </a:solidFill>
              </a:rPr>
              <a:t>from the boycott</a:t>
            </a:r>
          </a:p>
          <a:p>
            <a:r>
              <a:rPr lang="en-US" dirty="0"/>
              <a:t>This is not like the NAACP consumer boycott in </a:t>
            </a:r>
            <a:r>
              <a:rPr lang="en-US" i="1" dirty="0"/>
              <a:t>Claiborne Hardware</a:t>
            </a:r>
            <a:r>
              <a:rPr lang="en-US" dirty="0"/>
              <a:t>, where the boycotting consumers sought </a:t>
            </a:r>
            <a:r>
              <a:rPr lang="en-US" dirty="0">
                <a:solidFill>
                  <a:srgbClr val="C00000"/>
                </a:solidFill>
              </a:rPr>
              <a:t>no competitive advantage for themselves</a:t>
            </a:r>
            <a:r>
              <a:rPr lang="en-US" dirty="0"/>
              <a:t>. (p.181) </a:t>
            </a:r>
          </a:p>
          <a:p>
            <a:endParaRPr lang="en-US" dirty="0">
              <a:solidFill>
                <a:srgbClr val="C00000"/>
              </a:solidFill>
            </a:endParaRPr>
          </a:p>
          <a:p>
            <a:endParaRPr lang="en-US" dirty="0"/>
          </a:p>
        </p:txBody>
      </p:sp>
      <p:sp>
        <p:nvSpPr>
          <p:cNvPr id="4" name="Slide Number Placeholder 3">
            <a:extLst>
              <a:ext uri="{FF2B5EF4-FFF2-40B4-BE49-F238E27FC236}">
                <a16:creationId xmlns:a16="http://schemas.microsoft.com/office/drawing/2014/main" id="{6397C6CB-4190-4999-A76C-351CA5465BB0}"/>
              </a:ext>
            </a:extLst>
          </p:cNvPr>
          <p:cNvSpPr>
            <a:spLocks noGrp="1"/>
          </p:cNvSpPr>
          <p:nvPr>
            <p:ph type="sldNum" sz="quarter" idx="12"/>
          </p:nvPr>
        </p:nvSpPr>
        <p:spPr/>
        <p:txBody>
          <a:bodyPr/>
          <a:lstStyle/>
          <a:p>
            <a:fld id="{99F71A1A-31A9-4FA5-B879-5476ABEEDC5F}" type="slidenum">
              <a:rPr lang="en-US" smtClean="0"/>
              <a:t>35</a:t>
            </a:fld>
            <a:endParaRPr lang="en-US"/>
          </a:p>
        </p:txBody>
      </p:sp>
    </p:spTree>
    <p:extLst>
      <p:ext uri="{BB962C8B-B14F-4D97-AF65-F5344CB8AC3E}">
        <p14:creationId xmlns:p14="http://schemas.microsoft.com/office/powerpoint/2010/main" val="16729684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774" y="276225"/>
            <a:ext cx="10157038" cy="822325"/>
          </a:xfrm>
        </p:spPr>
        <p:txBody>
          <a:bodyPr>
            <a:normAutofit/>
          </a:bodyPr>
          <a:lstStyle/>
          <a:p>
            <a:r>
              <a:rPr lang="en-US" dirty="0"/>
              <a:t>Fixing a Price “Component”:  </a:t>
            </a:r>
            <a:r>
              <a:rPr lang="en-US" i="1" dirty="0"/>
              <a:t>Catalano</a:t>
            </a:r>
            <a:r>
              <a:rPr lang="en-US" dirty="0"/>
              <a:t> (1980) </a:t>
            </a:r>
            <a:r>
              <a:rPr lang="en-US" i="1" dirty="0"/>
              <a:t>(p. 158) </a:t>
            </a:r>
          </a:p>
        </p:txBody>
      </p:sp>
      <p:sp>
        <p:nvSpPr>
          <p:cNvPr id="3" name="Content Placeholder 2"/>
          <p:cNvSpPr>
            <a:spLocks noGrp="1"/>
          </p:cNvSpPr>
          <p:nvPr>
            <p:ph idx="1"/>
          </p:nvPr>
        </p:nvSpPr>
        <p:spPr>
          <a:xfrm>
            <a:off x="749774" y="1206384"/>
            <a:ext cx="9798820" cy="4966690"/>
          </a:xfrm>
        </p:spPr>
        <p:txBody>
          <a:bodyPr>
            <a:normAutofit/>
          </a:bodyPr>
          <a:lstStyle/>
          <a:p>
            <a:pPr lvl="1"/>
            <a:r>
              <a:rPr lang="en-US" i="1" u="sng" dirty="0">
                <a:solidFill>
                  <a:srgbClr val="C00000"/>
                </a:solidFill>
              </a:rPr>
              <a:t>Conduct</a:t>
            </a:r>
            <a:r>
              <a:rPr lang="en-US" dirty="0">
                <a:solidFill>
                  <a:srgbClr val="C00000"/>
                </a:solidFill>
              </a:rPr>
              <a:t>: </a:t>
            </a:r>
            <a:r>
              <a:rPr lang="en-US" dirty="0"/>
              <a:t>Wholesalers collectively agreed to eliminate </a:t>
            </a:r>
            <a:r>
              <a:rPr lang="en-US" b="1" i="1" dirty="0"/>
              <a:t>interest free credit to retailers</a:t>
            </a:r>
          </a:p>
          <a:p>
            <a:pPr lvl="1"/>
            <a:r>
              <a:rPr lang="en-US" i="1" u="sng" dirty="0">
                <a:solidFill>
                  <a:srgbClr val="C00000"/>
                </a:solidFill>
              </a:rPr>
              <a:t>Anticompetitive Effect</a:t>
            </a:r>
            <a:r>
              <a:rPr lang="en-US" dirty="0">
                <a:solidFill>
                  <a:srgbClr val="C00000"/>
                </a:solidFill>
              </a:rPr>
              <a:t>: </a:t>
            </a:r>
          </a:p>
          <a:p>
            <a:pPr lvl="2"/>
            <a:r>
              <a:rPr lang="en-US" dirty="0"/>
              <a:t>Effectively a price increase? Credit as a “discount”?</a:t>
            </a:r>
          </a:p>
          <a:p>
            <a:pPr lvl="2"/>
            <a:r>
              <a:rPr lang="en-US" dirty="0"/>
              <a:t>Credit terms are an “element” of price</a:t>
            </a:r>
          </a:p>
          <a:p>
            <a:pPr lvl="2"/>
            <a:r>
              <a:rPr lang="en-US" dirty="0"/>
              <a:t>Shifting of credit “risk” from seller to buyer</a:t>
            </a:r>
          </a:p>
          <a:p>
            <a:pPr lvl="1"/>
            <a:r>
              <a:rPr lang="en-US" i="1" u="sng" dirty="0">
                <a:solidFill>
                  <a:srgbClr val="C00000"/>
                </a:solidFill>
              </a:rPr>
              <a:t>Justifications</a:t>
            </a:r>
            <a:r>
              <a:rPr lang="en-US" dirty="0">
                <a:solidFill>
                  <a:srgbClr val="C00000"/>
                </a:solidFill>
              </a:rPr>
              <a:t>: </a:t>
            </a:r>
          </a:p>
          <a:p>
            <a:pPr lvl="2"/>
            <a:r>
              <a:rPr lang="en-US" dirty="0"/>
              <a:t>No effect on </a:t>
            </a:r>
            <a:r>
              <a:rPr lang="en-US" i="1" dirty="0"/>
              <a:t>total price </a:t>
            </a:r>
            <a:r>
              <a:rPr lang="en-US" dirty="0"/>
              <a:t>since credit is </a:t>
            </a:r>
            <a:r>
              <a:rPr lang="en-US" i="1" dirty="0"/>
              <a:t>just one element </a:t>
            </a:r>
            <a:r>
              <a:rPr lang="en-US" dirty="0"/>
              <a:t>and continue to compete on other elements (i.e., the price of the beer)</a:t>
            </a:r>
          </a:p>
          <a:p>
            <a:pPr lvl="2"/>
            <a:r>
              <a:rPr lang="en-US" dirty="0"/>
              <a:t>Facilitate entry; Increase price transparency (p. 160) </a:t>
            </a:r>
          </a:p>
          <a:p>
            <a:pPr lvl="1"/>
            <a:r>
              <a:rPr lang="en-US" i="1" u="sng" dirty="0">
                <a:solidFill>
                  <a:srgbClr val="C00000"/>
                </a:solidFill>
              </a:rPr>
              <a:t>Holding</a:t>
            </a:r>
            <a:r>
              <a:rPr lang="en-US" dirty="0">
                <a:solidFill>
                  <a:srgbClr val="C00000"/>
                </a:solidFill>
              </a:rPr>
              <a:t>: </a:t>
            </a:r>
            <a:r>
              <a:rPr lang="en-US" dirty="0"/>
              <a:t>Per se unlawful</a:t>
            </a:r>
          </a:p>
          <a:p>
            <a:pPr lvl="2"/>
            <a:r>
              <a:rPr lang="en-US" u="sng" dirty="0"/>
              <a:t>Court</a:t>
            </a:r>
            <a:r>
              <a:rPr lang="en-US" dirty="0"/>
              <a:t>: </a:t>
            </a:r>
            <a:r>
              <a:rPr lang="en-US" b="1" i="1" dirty="0"/>
              <a:t>Obvious risk of anticompetitive impact + no apparent redeeming virtue </a:t>
            </a:r>
            <a:r>
              <a:rPr lang="en-US" b="1" i="1" dirty="0">
                <a:solidFill>
                  <a:srgbClr val="C00000"/>
                </a:solidFill>
              </a:rPr>
              <a:t>implies </a:t>
            </a:r>
            <a:r>
              <a:rPr lang="en-US" b="1" i="1" dirty="0"/>
              <a:t>that it is not worth looking for occasional harmless exceptions</a:t>
            </a:r>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36</a:t>
            </a:fld>
            <a:endParaRPr lang="en-US"/>
          </a:p>
        </p:txBody>
      </p:sp>
    </p:spTree>
    <p:extLst>
      <p:ext uri="{BB962C8B-B14F-4D97-AF65-F5344CB8AC3E}">
        <p14:creationId xmlns:p14="http://schemas.microsoft.com/office/powerpoint/2010/main" val="26657973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5608" y="365125"/>
            <a:ext cx="10788192" cy="1325563"/>
          </a:xfrm>
        </p:spPr>
        <p:txBody>
          <a:bodyPr/>
          <a:lstStyle/>
          <a:p>
            <a:r>
              <a:rPr lang="en-US" dirty="0"/>
              <a:t>Division of Markets:</a:t>
            </a:r>
            <a:r>
              <a:rPr lang="en-US" i="1" dirty="0"/>
              <a:t> Palmer v. BRG of Georgia </a:t>
            </a:r>
            <a:r>
              <a:rPr lang="en-US" dirty="0"/>
              <a:t>(1990) </a:t>
            </a:r>
            <a:r>
              <a:rPr lang="en-US" sz="3600" dirty="0"/>
              <a:t>(p. 171) </a:t>
            </a:r>
            <a:endParaRPr lang="en-US" dirty="0"/>
          </a:p>
        </p:txBody>
      </p:sp>
      <p:sp>
        <p:nvSpPr>
          <p:cNvPr id="3" name="Content Placeholder 2"/>
          <p:cNvSpPr>
            <a:spLocks noGrp="1"/>
          </p:cNvSpPr>
          <p:nvPr>
            <p:ph idx="1"/>
          </p:nvPr>
        </p:nvSpPr>
        <p:spPr>
          <a:xfrm>
            <a:off x="701904" y="1460500"/>
            <a:ext cx="10515600" cy="4895850"/>
          </a:xfrm>
        </p:spPr>
        <p:txBody>
          <a:bodyPr>
            <a:normAutofit fontScale="77500" lnSpcReduction="20000"/>
          </a:bodyPr>
          <a:lstStyle/>
          <a:p>
            <a:pPr marL="0" indent="0">
              <a:lnSpc>
                <a:spcPct val="110000"/>
              </a:lnSpc>
              <a:buNone/>
            </a:pPr>
            <a:endParaRPr lang="en-US" dirty="0"/>
          </a:p>
          <a:p>
            <a:pPr lvl="1">
              <a:lnSpc>
                <a:spcPct val="110000"/>
              </a:lnSpc>
            </a:pPr>
            <a:r>
              <a:rPr lang="en-US" i="1" u="sng" dirty="0">
                <a:solidFill>
                  <a:srgbClr val="C00000"/>
                </a:solidFill>
              </a:rPr>
              <a:t>Conduct</a:t>
            </a:r>
            <a:endParaRPr lang="en-US" i="1" dirty="0">
              <a:solidFill>
                <a:srgbClr val="C00000"/>
              </a:solidFill>
            </a:endParaRPr>
          </a:p>
          <a:p>
            <a:pPr lvl="2">
              <a:lnSpc>
                <a:spcPct val="110000"/>
              </a:lnSpc>
            </a:pPr>
            <a:r>
              <a:rPr lang="en-US" dirty="0"/>
              <a:t>“Non-Compete” agreement to create bar review course monopoly in Georgia</a:t>
            </a:r>
          </a:p>
          <a:p>
            <a:pPr lvl="2">
              <a:lnSpc>
                <a:spcPct val="110000"/>
              </a:lnSpc>
            </a:pPr>
            <a:r>
              <a:rPr lang="en-US" dirty="0"/>
              <a:t>Royalty/Side payment to share monopoly profits</a:t>
            </a:r>
            <a:br>
              <a:rPr lang="en-US" dirty="0"/>
            </a:br>
            <a:endParaRPr lang="en-US" dirty="0"/>
          </a:p>
          <a:p>
            <a:pPr lvl="1">
              <a:lnSpc>
                <a:spcPct val="110000"/>
              </a:lnSpc>
            </a:pPr>
            <a:r>
              <a:rPr lang="en-US" i="1" u="sng" dirty="0">
                <a:solidFill>
                  <a:srgbClr val="C00000"/>
                </a:solidFill>
              </a:rPr>
              <a:t>Anticompetitive Effects</a:t>
            </a:r>
            <a:endParaRPr lang="en-US" i="1" dirty="0">
              <a:solidFill>
                <a:srgbClr val="C00000"/>
              </a:solidFill>
            </a:endParaRPr>
          </a:p>
          <a:p>
            <a:pPr lvl="2">
              <a:lnSpc>
                <a:spcPct val="110000"/>
              </a:lnSpc>
            </a:pPr>
            <a:r>
              <a:rPr lang="en-US" dirty="0"/>
              <a:t>Evidence of increased price</a:t>
            </a:r>
          </a:p>
          <a:p>
            <a:pPr lvl="2">
              <a:lnSpc>
                <a:spcPct val="110000"/>
              </a:lnSpc>
            </a:pPr>
            <a:r>
              <a:rPr lang="en-US" dirty="0"/>
              <a:t>Price increase highly likely </a:t>
            </a:r>
          </a:p>
          <a:p>
            <a:pPr lvl="3">
              <a:lnSpc>
                <a:spcPct val="110000"/>
              </a:lnSpc>
            </a:pPr>
            <a:r>
              <a:rPr lang="en-US" dirty="0"/>
              <a:t>Monopoly incentivizes price increase </a:t>
            </a:r>
          </a:p>
          <a:p>
            <a:pPr lvl="3">
              <a:lnSpc>
                <a:spcPct val="110000"/>
              </a:lnSpc>
            </a:pPr>
            <a:r>
              <a:rPr lang="en-US" dirty="0"/>
              <a:t>Royalty payment incentivizes price increase</a:t>
            </a:r>
          </a:p>
          <a:p>
            <a:pPr lvl="3">
              <a:lnSpc>
                <a:spcPct val="110000"/>
              </a:lnSpc>
            </a:pPr>
            <a:endParaRPr lang="en-US" dirty="0"/>
          </a:p>
          <a:p>
            <a:pPr lvl="1">
              <a:lnSpc>
                <a:spcPct val="110000"/>
              </a:lnSpc>
            </a:pPr>
            <a:r>
              <a:rPr lang="en-US" i="1" u="sng" dirty="0">
                <a:solidFill>
                  <a:srgbClr val="C00000"/>
                </a:solidFill>
              </a:rPr>
              <a:t>Justifications? </a:t>
            </a:r>
            <a:endParaRPr lang="en-US" i="1" dirty="0">
              <a:solidFill>
                <a:srgbClr val="C00000"/>
              </a:solidFill>
            </a:endParaRPr>
          </a:p>
          <a:p>
            <a:pPr lvl="2">
              <a:lnSpc>
                <a:spcPct val="110000"/>
              </a:lnSpc>
            </a:pPr>
            <a:r>
              <a:rPr lang="en-US" dirty="0"/>
              <a:t>None evident</a:t>
            </a:r>
            <a:br>
              <a:rPr lang="en-US" dirty="0"/>
            </a:br>
            <a:endParaRPr lang="en-US" dirty="0"/>
          </a:p>
          <a:p>
            <a:pPr lvl="1">
              <a:lnSpc>
                <a:spcPct val="110000"/>
              </a:lnSpc>
            </a:pPr>
            <a:r>
              <a:rPr lang="en-US" u="sng" dirty="0"/>
              <a:t>Holding</a:t>
            </a:r>
            <a:r>
              <a:rPr lang="en-US" dirty="0"/>
              <a:t>: Granted cert and reversed all at once!</a:t>
            </a:r>
          </a:p>
          <a:p>
            <a:pPr lvl="2">
              <a:lnSpc>
                <a:spcPct val="110000"/>
              </a:lnSpc>
            </a:pPr>
            <a:r>
              <a:rPr lang="en-US" dirty="0"/>
              <a:t>Per se anticompetitive</a:t>
            </a:r>
          </a:p>
          <a:p>
            <a:pPr lvl="2">
              <a:lnSpc>
                <a:spcPct val="110000"/>
              </a:lnSpc>
            </a:pPr>
            <a:r>
              <a:rPr lang="en-US" b="1" i="1" dirty="0">
                <a:solidFill>
                  <a:srgbClr val="C00000"/>
                </a:solidFill>
              </a:rPr>
              <a:t>Just another form of price fixing?</a:t>
            </a:r>
          </a:p>
        </p:txBody>
      </p:sp>
      <p:sp>
        <p:nvSpPr>
          <p:cNvPr id="5" name="TextBox 4">
            <a:extLst>
              <a:ext uri="{FF2B5EF4-FFF2-40B4-BE49-F238E27FC236}">
                <a16:creationId xmlns:a16="http://schemas.microsoft.com/office/drawing/2014/main" id="{877A89A8-E224-4813-9301-05407639F35C}"/>
              </a:ext>
            </a:extLst>
          </p:cNvPr>
          <p:cNvSpPr txBox="1"/>
          <p:nvPr/>
        </p:nvSpPr>
        <p:spPr>
          <a:xfrm>
            <a:off x="8510832" y="1641032"/>
            <a:ext cx="1605699" cy="830997"/>
          </a:xfrm>
          <a:prstGeom prst="rect">
            <a:avLst/>
          </a:prstGeom>
          <a:noFill/>
          <a:ln w="38100">
            <a:solidFill>
              <a:srgbClr val="0070C0"/>
            </a:solidFill>
          </a:ln>
        </p:spPr>
        <p:txBody>
          <a:bodyPr wrap="square" rtlCol="0">
            <a:spAutoFit/>
          </a:bodyPr>
          <a:lstStyle/>
          <a:p>
            <a:pPr algn="ctr"/>
            <a:r>
              <a:rPr lang="en-US" sz="1600" b="1" dirty="0">
                <a:solidFill>
                  <a:schemeClr val="accent1"/>
                </a:solidFill>
              </a:rPr>
              <a:t>Class Action By U of Georgia Law Students</a:t>
            </a:r>
          </a:p>
        </p:txBody>
      </p:sp>
      <p:sp>
        <p:nvSpPr>
          <p:cNvPr id="6" name="Slide Number Placeholder 5">
            <a:extLst>
              <a:ext uri="{FF2B5EF4-FFF2-40B4-BE49-F238E27FC236}">
                <a16:creationId xmlns:a16="http://schemas.microsoft.com/office/drawing/2014/main" id="{8C383C35-6A26-489B-8DBA-6BAB46FF380F}"/>
              </a:ext>
            </a:extLst>
          </p:cNvPr>
          <p:cNvSpPr>
            <a:spLocks noGrp="1"/>
          </p:cNvSpPr>
          <p:nvPr>
            <p:ph type="sldNum" sz="quarter" idx="12"/>
          </p:nvPr>
        </p:nvSpPr>
        <p:spPr/>
        <p:txBody>
          <a:bodyPr/>
          <a:lstStyle/>
          <a:p>
            <a:fld id="{837F2808-4F7B-49B1-B06A-0BD2F2A2DA16}" type="slidenum">
              <a:rPr lang="en-US" smtClean="0"/>
              <a:t>37</a:t>
            </a:fld>
            <a:endParaRPr lang="en-US"/>
          </a:p>
        </p:txBody>
      </p:sp>
      <p:cxnSp>
        <p:nvCxnSpPr>
          <p:cNvPr id="7" name="Straight Arrow Connector 6">
            <a:extLst>
              <a:ext uri="{FF2B5EF4-FFF2-40B4-BE49-F238E27FC236}">
                <a16:creationId xmlns:a16="http://schemas.microsoft.com/office/drawing/2014/main" id="{C0700463-FBA1-42FC-B813-61DBBD9104D2}"/>
              </a:ext>
            </a:extLst>
          </p:cNvPr>
          <p:cNvCxnSpPr>
            <a:cxnSpLocks/>
          </p:cNvCxnSpPr>
          <p:nvPr/>
        </p:nvCxnSpPr>
        <p:spPr>
          <a:xfrm flipH="1" flipV="1">
            <a:off x="6504495" y="1337072"/>
            <a:ext cx="1951348" cy="72351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5FD94FE2-9FBF-49A3-9135-CB6EDD34D525}"/>
              </a:ext>
            </a:extLst>
          </p:cNvPr>
          <p:cNvSpPr txBox="1"/>
          <p:nvPr/>
        </p:nvSpPr>
        <p:spPr>
          <a:xfrm>
            <a:off x="7635710" y="3908424"/>
            <a:ext cx="3355942" cy="1323439"/>
          </a:xfrm>
          <a:prstGeom prst="rect">
            <a:avLst/>
          </a:prstGeom>
          <a:solidFill>
            <a:srgbClr val="FFFF00"/>
          </a:solidFill>
          <a:ln w="38100">
            <a:solidFill>
              <a:srgbClr val="0070C0"/>
            </a:solidFill>
          </a:ln>
        </p:spPr>
        <p:txBody>
          <a:bodyPr wrap="square" rtlCol="0">
            <a:spAutoFit/>
          </a:bodyPr>
          <a:lstStyle/>
          <a:p>
            <a:pPr algn="ctr"/>
            <a:r>
              <a:rPr lang="en-US" sz="1600" b="1" i="1" dirty="0">
                <a:solidFill>
                  <a:srgbClr val="C00000"/>
                </a:solidFill>
              </a:rPr>
              <a:t>What if </a:t>
            </a:r>
            <a:r>
              <a:rPr lang="en-US" sz="1600" b="1" dirty="0">
                <a:solidFill>
                  <a:schemeClr val="accent1"/>
                </a:solidFill>
              </a:rPr>
              <a:t>they produced evidence that there too few students to support both programs.  Would this “ruinous competition” variant be cognizable?  </a:t>
            </a:r>
          </a:p>
        </p:txBody>
      </p:sp>
      <p:cxnSp>
        <p:nvCxnSpPr>
          <p:cNvPr id="12" name="Straight Arrow Connector 11">
            <a:extLst>
              <a:ext uri="{FF2B5EF4-FFF2-40B4-BE49-F238E27FC236}">
                <a16:creationId xmlns:a16="http://schemas.microsoft.com/office/drawing/2014/main" id="{B583BE15-752F-47B7-8DAE-AF2BE6A89B33}"/>
              </a:ext>
            </a:extLst>
          </p:cNvPr>
          <p:cNvCxnSpPr>
            <a:cxnSpLocks/>
          </p:cNvCxnSpPr>
          <p:nvPr/>
        </p:nvCxnSpPr>
        <p:spPr>
          <a:xfrm flipH="1">
            <a:off x="3620384" y="4570144"/>
            <a:ext cx="3700805" cy="36248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53458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a:extLst>
              <a:ext uri="{FF2B5EF4-FFF2-40B4-BE49-F238E27FC236}">
                <a16:creationId xmlns:a16="http://schemas.microsoft.com/office/drawing/2014/main" id="{5064B3B3-FED5-4681-8E50-5123C9A516F3}"/>
              </a:ext>
            </a:extLst>
          </p:cNvPr>
          <p:cNvSpPr>
            <a:spLocks noGrp="1" noChangeArrowheads="1"/>
          </p:cNvSpPr>
          <p:nvPr>
            <p:ph type="title"/>
          </p:nvPr>
        </p:nvSpPr>
        <p:spPr>
          <a:xfrm>
            <a:off x="419103" y="209550"/>
            <a:ext cx="9877422" cy="1219200"/>
          </a:xfrm>
        </p:spPr>
        <p:txBody>
          <a:bodyPr rtlCol="0">
            <a:normAutofit/>
          </a:bodyPr>
          <a:lstStyle/>
          <a:p>
            <a:pPr>
              <a:lnSpc>
                <a:spcPct val="75000"/>
              </a:lnSpc>
              <a:defRPr/>
            </a:pPr>
            <a:br>
              <a:rPr lang="en-US" altLang="en-US" sz="3600" dirty="0">
                <a:effectLst>
                  <a:outerShdw blurRad="38100" dist="38100" dir="2700000" algn="tl">
                    <a:srgbClr val="000000">
                      <a:alpha val="43137"/>
                    </a:srgbClr>
                  </a:outerShdw>
                </a:effectLst>
              </a:rPr>
            </a:br>
            <a:endParaRPr lang="en-US" altLang="en-US" sz="2400" i="1" dirty="0">
              <a:solidFill>
                <a:srgbClr val="FF0000"/>
              </a:solidFill>
              <a:effectLst>
                <a:outerShdw blurRad="38100" dist="38100" dir="2700000" algn="tl">
                  <a:srgbClr val="000000">
                    <a:alpha val="43137"/>
                  </a:srgbClr>
                </a:outerShdw>
              </a:effectLst>
            </a:endParaRPr>
          </a:p>
        </p:txBody>
      </p:sp>
      <p:sp>
        <p:nvSpPr>
          <p:cNvPr id="13315" name="Rectangle 3">
            <a:extLst>
              <a:ext uri="{FF2B5EF4-FFF2-40B4-BE49-F238E27FC236}">
                <a16:creationId xmlns:a16="http://schemas.microsoft.com/office/drawing/2014/main" id="{C85274A2-71C7-4465-A5FB-EF99070A1163}"/>
              </a:ext>
            </a:extLst>
          </p:cNvPr>
          <p:cNvSpPr>
            <a:spLocks noGrp="1"/>
          </p:cNvSpPr>
          <p:nvPr>
            <p:ph idx="1"/>
          </p:nvPr>
        </p:nvSpPr>
        <p:spPr>
          <a:xfrm>
            <a:off x="-304800" y="1200151"/>
            <a:ext cx="8229600" cy="4525963"/>
          </a:xfrm>
        </p:spPr>
        <p:txBody>
          <a:bodyPr/>
          <a:lstStyle/>
          <a:p>
            <a:pPr eaLnBrk="1" hangingPunct="1">
              <a:buFont typeface="Wingdings" panose="05000000000000000000" pitchFamily="2" charset="2"/>
              <a:buNone/>
            </a:pPr>
            <a:r>
              <a:rPr lang="en-US" altLang="en-US" dirty="0"/>
              <a:t> </a:t>
            </a:r>
          </a:p>
        </p:txBody>
      </p:sp>
      <p:sp>
        <p:nvSpPr>
          <p:cNvPr id="13316" name="Slide Number Placeholder 5">
            <a:extLst>
              <a:ext uri="{FF2B5EF4-FFF2-40B4-BE49-F238E27FC236}">
                <a16:creationId xmlns:a16="http://schemas.microsoft.com/office/drawing/2014/main" id="{89383D73-E7E3-4FEE-9D5E-A37A8EA7D329}"/>
              </a:ext>
            </a:extLst>
          </p:cNvPr>
          <p:cNvSpPr>
            <a:spLocks noGrp="1"/>
          </p:cNvSpPr>
          <p:nvPr>
            <p:ph type="sldNum" sz="quarter" idx="12"/>
          </p:nvPr>
        </p:nvSpPr>
        <p:spPr bwMode="auto">
          <a:xfrm>
            <a:off x="6488112" y="5413374"/>
            <a:ext cx="27432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400" dirty="0">
                <a:latin typeface="Tahoma" panose="020B0604030504040204" pitchFamily="34" charset="0"/>
              </a:rPr>
              <a:t>  </a:t>
            </a:r>
          </a:p>
        </p:txBody>
      </p:sp>
      <p:sp>
        <p:nvSpPr>
          <p:cNvPr id="13317" name="Line 4">
            <a:extLst>
              <a:ext uri="{FF2B5EF4-FFF2-40B4-BE49-F238E27FC236}">
                <a16:creationId xmlns:a16="http://schemas.microsoft.com/office/drawing/2014/main" id="{7A4CC484-0CB8-4713-999A-2FE312A8D053}"/>
              </a:ext>
            </a:extLst>
          </p:cNvPr>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8" name="Line 5">
            <a:extLst>
              <a:ext uri="{FF2B5EF4-FFF2-40B4-BE49-F238E27FC236}">
                <a16:creationId xmlns:a16="http://schemas.microsoft.com/office/drawing/2014/main" id="{2D6FB503-3B31-4420-BD79-025B048049A2}"/>
              </a:ext>
            </a:extLst>
          </p:cNvPr>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9" name="Line 6">
            <a:extLst>
              <a:ext uri="{FF2B5EF4-FFF2-40B4-BE49-F238E27FC236}">
                <a16:creationId xmlns:a16="http://schemas.microsoft.com/office/drawing/2014/main" id="{B2073DD1-65D8-4146-A211-52A78724D433}"/>
              </a:ext>
            </a:extLst>
          </p:cNvPr>
          <p:cNvSpPr>
            <a:spLocks noChangeShapeType="1"/>
          </p:cNvSpPr>
          <p:nvPr/>
        </p:nvSpPr>
        <p:spPr bwMode="auto">
          <a:xfrm>
            <a:off x="3810000" y="2130425"/>
            <a:ext cx="4419600" cy="3124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0" name="Line 7">
            <a:extLst>
              <a:ext uri="{FF2B5EF4-FFF2-40B4-BE49-F238E27FC236}">
                <a16:creationId xmlns:a16="http://schemas.microsoft.com/office/drawing/2014/main" id="{8EA1107E-EC16-49C6-9D02-48F3CF5C1A90}"/>
              </a:ext>
            </a:extLst>
          </p:cNvPr>
          <p:cNvSpPr>
            <a:spLocks noChangeShapeType="1"/>
          </p:cNvSpPr>
          <p:nvPr/>
        </p:nvSpPr>
        <p:spPr bwMode="auto">
          <a:xfrm>
            <a:off x="3335338" y="4431334"/>
            <a:ext cx="44196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3321" name="Line 9">
            <a:extLst>
              <a:ext uri="{FF2B5EF4-FFF2-40B4-BE49-F238E27FC236}">
                <a16:creationId xmlns:a16="http://schemas.microsoft.com/office/drawing/2014/main" id="{361EBD1E-7E99-4430-9C67-32A94DBF2280}"/>
              </a:ext>
            </a:extLst>
          </p:cNvPr>
          <p:cNvSpPr>
            <a:spLocks noChangeShapeType="1"/>
          </p:cNvSpPr>
          <p:nvPr/>
        </p:nvSpPr>
        <p:spPr bwMode="auto">
          <a:xfrm>
            <a:off x="4953000" y="2971800"/>
            <a:ext cx="0" cy="2667000"/>
          </a:xfrm>
          <a:prstGeom prst="line">
            <a:avLst/>
          </a:prstGeom>
          <a:noFill/>
          <a:ln w="9525" cap="rnd">
            <a:solidFill>
              <a:srgbClr val="33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2" name="Text Box 10">
            <a:extLst>
              <a:ext uri="{FF2B5EF4-FFF2-40B4-BE49-F238E27FC236}">
                <a16:creationId xmlns:a16="http://schemas.microsoft.com/office/drawing/2014/main" id="{18F02FF6-51D4-4D40-BDD1-756252A0420D}"/>
              </a:ext>
            </a:extLst>
          </p:cNvPr>
          <p:cNvSpPr txBox="1">
            <a:spLocks noChangeArrowheads="1"/>
          </p:cNvSpPr>
          <p:nvPr/>
        </p:nvSpPr>
        <p:spPr bwMode="auto">
          <a:xfrm>
            <a:off x="2790826" y="3463925"/>
            <a:ext cx="45878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P</a:t>
            </a:r>
            <a:r>
              <a:rPr lang="en-US" altLang="en-US" sz="2400" baseline="-25000" dirty="0">
                <a:solidFill>
                  <a:srgbClr val="C00000"/>
                </a:solidFill>
              </a:rPr>
              <a:t>2</a:t>
            </a:r>
            <a:endParaRPr lang="en-US" altLang="en-US" sz="2400" dirty="0">
              <a:solidFill>
                <a:srgbClr val="C00000"/>
              </a:solidFill>
            </a:endParaRPr>
          </a:p>
        </p:txBody>
      </p:sp>
      <p:sp>
        <p:nvSpPr>
          <p:cNvPr id="13323" name="Text Box 12">
            <a:extLst>
              <a:ext uri="{FF2B5EF4-FFF2-40B4-BE49-F238E27FC236}">
                <a16:creationId xmlns:a16="http://schemas.microsoft.com/office/drawing/2014/main" id="{930D73D5-EC8B-4FD8-8B89-E9928941513F}"/>
              </a:ext>
            </a:extLst>
          </p:cNvPr>
          <p:cNvSpPr txBox="1">
            <a:spLocks noChangeArrowheads="1"/>
          </p:cNvSpPr>
          <p:nvPr/>
        </p:nvSpPr>
        <p:spPr bwMode="auto">
          <a:xfrm>
            <a:off x="7800975" y="4182723"/>
            <a:ext cx="163378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C</a:t>
            </a:r>
            <a:r>
              <a:rPr lang="en-US" altLang="en-US" sz="2400" baseline="-25000" dirty="0">
                <a:solidFill>
                  <a:srgbClr val="C00000"/>
                </a:solidFill>
              </a:rPr>
              <a:t>2</a:t>
            </a:r>
            <a:r>
              <a:rPr lang="en-US" altLang="en-US" sz="2400" dirty="0">
                <a:solidFill>
                  <a:srgbClr val="C00000"/>
                </a:solidFill>
              </a:rPr>
              <a:t> = C</a:t>
            </a:r>
            <a:r>
              <a:rPr lang="en-US" altLang="en-US" sz="2400" baseline="-25000" dirty="0">
                <a:solidFill>
                  <a:srgbClr val="C00000"/>
                </a:solidFill>
              </a:rPr>
              <a:t>1</a:t>
            </a:r>
            <a:r>
              <a:rPr lang="en-US" altLang="en-US" sz="2400" dirty="0">
                <a:solidFill>
                  <a:srgbClr val="C00000"/>
                </a:solidFill>
              </a:rPr>
              <a:t> +R</a:t>
            </a:r>
          </a:p>
        </p:txBody>
      </p:sp>
      <p:sp>
        <p:nvSpPr>
          <p:cNvPr id="13324" name="Text Box 13">
            <a:extLst>
              <a:ext uri="{FF2B5EF4-FFF2-40B4-BE49-F238E27FC236}">
                <a16:creationId xmlns:a16="http://schemas.microsoft.com/office/drawing/2014/main" id="{1DB017E1-C5B8-4597-8793-E66A9F1B5F77}"/>
              </a:ext>
            </a:extLst>
          </p:cNvPr>
          <p:cNvSpPr txBox="1">
            <a:spLocks noChangeArrowheads="1"/>
          </p:cNvSpPr>
          <p:nvPr/>
        </p:nvSpPr>
        <p:spPr bwMode="auto">
          <a:xfrm>
            <a:off x="6400800" y="5514975"/>
            <a:ext cx="5667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Q</a:t>
            </a:r>
            <a:r>
              <a:rPr lang="en-US" altLang="en-US" sz="2400" baseline="-25000" dirty="0">
                <a:solidFill>
                  <a:srgbClr val="00B050"/>
                </a:solidFill>
              </a:rPr>
              <a:t>1</a:t>
            </a:r>
            <a:endParaRPr lang="en-US" altLang="en-US" sz="2400" dirty="0">
              <a:solidFill>
                <a:srgbClr val="00B050"/>
              </a:solidFill>
            </a:endParaRPr>
          </a:p>
        </p:txBody>
      </p:sp>
      <p:sp>
        <p:nvSpPr>
          <p:cNvPr id="13325" name="Line 14">
            <a:extLst>
              <a:ext uri="{FF2B5EF4-FFF2-40B4-BE49-F238E27FC236}">
                <a16:creationId xmlns:a16="http://schemas.microsoft.com/office/drawing/2014/main" id="{639F4C80-5C07-4D39-B17E-4CA86A40C9F4}"/>
              </a:ext>
            </a:extLst>
          </p:cNvPr>
          <p:cNvSpPr>
            <a:spLocks noChangeShapeType="1"/>
          </p:cNvSpPr>
          <p:nvPr/>
        </p:nvSpPr>
        <p:spPr bwMode="auto">
          <a:xfrm flipH="1">
            <a:off x="6000754" y="3692524"/>
            <a:ext cx="19046" cy="1714161"/>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6" name="Rectangle 15">
            <a:extLst>
              <a:ext uri="{FF2B5EF4-FFF2-40B4-BE49-F238E27FC236}">
                <a16:creationId xmlns:a16="http://schemas.microsoft.com/office/drawing/2014/main" id="{3CFD88EB-159D-4324-A893-F10865D20D8D}"/>
              </a:ext>
            </a:extLst>
          </p:cNvPr>
          <p:cNvSpPr>
            <a:spLocks noChangeArrowheads="1"/>
          </p:cNvSpPr>
          <p:nvPr/>
        </p:nvSpPr>
        <p:spPr bwMode="auto">
          <a:xfrm>
            <a:off x="5703888" y="5514976"/>
            <a:ext cx="7620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Q</a:t>
            </a:r>
            <a:r>
              <a:rPr lang="en-US" altLang="en-US" sz="2400" baseline="-25000" dirty="0">
                <a:solidFill>
                  <a:srgbClr val="C00000"/>
                </a:solidFill>
              </a:rPr>
              <a:t>2</a:t>
            </a:r>
          </a:p>
        </p:txBody>
      </p:sp>
      <p:sp>
        <p:nvSpPr>
          <p:cNvPr id="13327" name="Line 16">
            <a:extLst>
              <a:ext uri="{FF2B5EF4-FFF2-40B4-BE49-F238E27FC236}">
                <a16:creationId xmlns:a16="http://schemas.microsoft.com/office/drawing/2014/main" id="{617C4922-7A8C-41DA-8587-2DEE7853A5EF}"/>
              </a:ext>
            </a:extLst>
          </p:cNvPr>
          <p:cNvSpPr>
            <a:spLocks noChangeShapeType="1"/>
          </p:cNvSpPr>
          <p:nvPr/>
        </p:nvSpPr>
        <p:spPr bwMode="auto">
          <a:xfrm>
            <a:off x="3494088" y="4846340"/>
            <a:ext cx="441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8" name="Text Box 18">
            <a:extLst>
              <a:ext uri="{FF2B5EF4-FFF2-40B4-BE49-F238E27FC236}">
                <a16:creationId xmlns:a16="http://schemas.microsoft.com/office/drawing/2014/main" id="{9E78034B-5749-4D9D-8743-97AD2890E9C9}"/>
              </a:ext>
            </a:extLst>
          </p:cNvPr>
          <p:cNvSpPr txBox="1">
            <a:spLocks noChangeArrowheads="1"/>
          </p:cNvSpPr>
          <p:nvPr/>
        </p:nvSpPr>
        <p:spPr bwMode="auto">
          <a:xfrm>
            <a:off x="8091804" y="4623593"/>
            <a:ext cx="49244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endParaRPr lang="en-US" altLang="en-US" sz="2400" dirty="0">
              <a:solidFill>
                <a:srgbClr val="00B050"/>
              </a:solidFill>
            </a:endParaRPr>
          </a:p>
        </p:txBody>
      </p:sp>
      <p:sp>
        <p:nvSpPr>
          <p:cNvPr id="13329" name="Text Box 20">
            <a:extLst>
              <a:ext uri="{FF2B5EF4-FFF2-40B4-BE49-F238E27FC236}">
                <a16:creationId xmlns:a16="http://schemas.microsoft.com/office/drawing/2014/main" id="{95817514-4BF5-4459-81C3-44E8F250CEA6}"/>
              </a:ext>
            </a:extLst>
          </p:cNvPr>
          <p:cNvSpPr txBox="1">
            <a:spLocks noChangeArrowheads="1"/>
          </p:cNvSpPr>
          <p:nvPr/>
        </p:nvSpPr>
        <p:spPr bwMode="auto">
          <a:xfrm>
            <a:off x="2801938" y="3886200"/>
            <a:ext cx="53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P</a:t>
            </a:r>
            <a:r>
              <a:rPr lang="en-US" altLang="en-US" sz="2400" baseline="-25000" dirty="0">
                <a:solidFill>
                  <a:srgbClr val="00B050"/>
                </a:solidFill>
              </a:rPr>
              <a:t>1</a:t>
            </a:r>
            <a:endParaRPr lang="en-US" altLang="en-US" sz="2400" dirty="0">
              <a:solidFill>
                <a:srgbClr val="00B050"/>
              </a:solidFill>
            </a:endParaRPr>
          </a:p>
        </p:txBody>
      </p:sp>
      <p:sp>
        <p:nvSpPr>
          <p:cNvPr id="13330" name="Line 21">
            <a:extLst>
              <a:ext uri="{FF2B5EF4-FFF2-40B4-BE49-F238E27FC236}">
                <a16:creationId xmlns:a16="http://schemas.microsoft.com/office/drawing/2014/main" id="{6F55BE33-FFD0-47FA-9120-A8D4070385A1}"/>
              </a:ext>
            </a:extLst>
          </p:cNvPr>
          <p:cNvSpPr>
            <a:spLocks noChangeShapeType="1"/>
          </p:cNvSpPr>
          <p:nvPr/>
        </p:nvSpPr>
        <p:spPr bwMode="auto">
          <a:xfrm>
            <a:off x="6553200" y="4073526"/>
            <a:ext cx="0" cy="1412875"/>
          </a:xfrm>
          <a:prstGeom prst="line">
            <a:avLst/>
          </a:prstGeom>
          <a:noFill/>
          <a:ln w="9525">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2" name="Line 26">
            <a:extLst>
              <a:ext uri="{FF2B5EF4-FFF2-40B4-BE49-F238E27FC236}">
                <a16:creationId xmlns:a16="http://schemas.microsoft.com/office/drawing/2014/main" id="{86E10BF5-1F90-4394-80CC-59C01FE6A3C2}"/>
              </a:ext>
            </a:extLst>
          </p:cNvPr>
          <p:cNvSpPr>
            <a:spLocks noChangeShapeType="1"/>
          </p:cNvSpPr>
          <p:nvPr/>
        </p:nvSpPr>
        <p:spPr bwMode="auto">
          <a:xfrm flipH="1">
            <a:off x="3352800" y="2895600"/>
            <a:ext cx="1524000" cy="0"/>
          </a:xfrm>
          <a:prstGeom prst="line">
            <a:avLst/>
          </a:prstGeom>
          <a:noFill/>
          <a:ln w="9525" cap="rnd">
            <a:solidFill>
              <a:srgbClr val="33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cxnSp>
        <p:nvCxnSpPr>
          <p:cNvPr id="13333" name="Straight Connector 2">
            <a:extLst>
              <a:ext uri="{FF2B5EF4-FFF2-40B4-BE49-F238E27FC236}">
                <a16:creationId xmlns:a16="http://schemas.microsoft.com/office/drawing/2014/main" id="{9D05BD0B-20A9-429E-9DF2-17B8D669F91F}"/>
              </a:ext>
            </a:extLst>
          </p:cNvPr>
          <p:cNvCxnSpPr>
            <a:cxnSpLocks noChangeShapeType="1"/>
          </p:cNvCxnSpPr>
          <p:nvPr/>
        </p:nvCxnSpPr>
        <p:spPr bwMode="auto">
          <a:xfrm>
            <a:off x="3352800" y="3706813"/>
            <a:ext cx="2667000" cy="0"/>
          </a:xfrm>
          <a:prstGeom prst="line">
            <a:avLst/>
          </a:prstGeom>
          <a:noFill/>
          <a:ln w="9525" algn="ctr">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34" name="Straight Connector 4">
            <a:extLst>
              <a:ext uri="{FF2B5EF4-FFF2-40B4-BE49-F238E27FC236}">
                <a16:creationId xmlns:a16="http://schemas.microsoft.com/office/drawing/2014/main" id="{C192C317-72BB-4817-98D8-BD5D2E18AB68}"/>
              </a:ext>
            </a:extLst>
          </p:cNvPr>
          <p:cNvCxnSpPr>
            <a:cxnSpLocks noChangeShapeType="1"/>
          </p:cNvCxnSpPr>
          <p:nvPr/>
        </p:nvCxnSpPr>
        <p:spPr bwMode="auto">
          <a:xfrm>
            <a:off x="3335338" y="4073525"/>
            <a:ext cx="3217862" cy="0"/>
          </a:xfrm>
          <a:prstGeom prst="line">
            <a:avLst/>
          </a:prstGeom>
          <a:noFill/>
          <a:ln w="9525" algn="ctr">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335" name="TextBox 5">
            <a:extLst>
              <a:ext uri="{FF2B5EF4-FFF2-40B4-BE49-F238E27FC236}">
                <a16:creationId xmlns:a16="http://schemas.microsoft.com/office/drawing/2014/main" id="{B1E5EB3A-13F1-43CE-944A-DA2B1BECCB3C}"/>
              </a:ext>
            </a:extLst>
          </p:cNvPr>
          <p:cNvSpPr txBox="1">
            <a:spLocks noChangeArrowheads="1"/>
          </p:cNvSpPr>
          <p:nvPr/>
        </p:nvSpPr>
        <p:spPr bwMode="auto">
          <a:xfrm>
            <a:off x="6019801" y="3336925"/>
            <a:ext cx="307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dirty="0">
                <a:solidFill>
                  <a:srgbClr val="C00000"/>
                </a:solidFill>
                <a:latin typeface="Tahoma" panose="020B0604030504040204" pitchFamily="34" charset="0"/>
              </a:rPr>
              <a:t>B</a:t>
            </a:r>
          </a:p>
        </p:txBody>
      </p:sp>
      <p:sp>
        <p:nvSpPr>
          <p:cNvPr id="13336" name="TextBox 25">
            <a:extLst>
              <a:ext uri="{FF2B5EF4-FFF2-40B4-BE49-F238E27FC236}">
                <a16:creationId xmlns:a16="http://schemas.microsoft.com/office/drawing/2014/main" id="{77D3F493-9C25-4A79-ADB9-CC66547E1059}"/>
              </a:ext>
            </a:extLst>
          </p:cNvPr>
          <p:cNvSpPr txBox="1">
            <a:spLocks noChangeArrowheads="1"/>
          </p:cNvSpPr>
          <p:nvPr/>
        </p:nvSpPr>
        <p:spPr bwMode="auto">
          <a:xfrm>
            <a:off x="6583364" y="3751264"/>
            <a:ext cx="307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dirty="0">
                <a:solidFill>
                  <a:srgbClr val="00B050"/>
                </a:solidFill>
                <a:latin typeface="Tahoma" panose="020B0604030504040204" pitchFamily="34" charset="0"/>
              </a:rPr>
              <a:t>A</a:t>
            </a:r>
          </a:p>
        </p:txBody>
      </p:sp>
      <p:sp>
        <p:nvSpPr>
          <p:cNvPr id="25" name="Oval 24">
            <a:extLst>
              <a:ext uri="{FF2B5EF4-FFF2-40B4-BE49-F238E27FC236}">
                <a16:creationId xmlns:a16="http://schemas.microsoft.com/office/drawing/2014/main" id="{0F392C63-E09F-45E8-8181-6142A808626C}"/>
              </a:ext>
            </a:extLst>
          </p:cNvPr>
          <p:cNvSpPr/>
          <p:nvPr/>
        </p:nvSpPr>
        <p:spPr>
          <a:xfrm>
            <a:off x="6507163" y="3967164"/>
            <a:ext cx="152400" cy="204787"/>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Oval 25">
            <a:extLst>
              <a:ext uri="{FF2B5EF4-FFF2-40B4-BE49-F238E27FC236}">
                <a16:creationId xmlns:a16="http://schemas.microsoft.com/office/drawing/2014/main" id="{89C9F10E-5F48-425D-91E2-EF5FDA2D178A}"/>
              </a:ext>
            </a:extLst>
          </p:cNvPr>
          <p:cNvSpPr/>
          <p:nvPr/>
        </p:nvSpPr>
        <p:spPr>
          <a:xfrm>
            <a:off x="5978526" y="3608389"/>
            <a:ext cx="212725" cy="238125"/>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C00000"/>
              </a:solidFill>
            </a:endParaRPr>
          </a:p>
        </p:txBody>
      </p:sp>
      <p:sp>
        <p:nvSpPr>
          <p:cNvPr id="28" name="TextBox 27">
            <a:extLst>
              <a:ext uri="{FF2B5EF4-FFF2-40B4-BE49-F238E27FC236}">
                <a16:creationId xmlns:a16="http://schemas.microsoft.com/office/drawing/2014/main" id="{2BDBC659-6AED-49FF-8583-D3DBAF4F788B}"/>
              </a:ext>
            </a:extLst>
          </p:cNvPr>
          <p:cNvSpPr txBox="1"/>
          <p:nvPr/>
        </p:nvSpPr>
        <p:spPr>
          <a:xfrm>
            <a:off x="333378" y="279904"/>
            <a:ext cx="10218182" cy="584775"/>
          </a:xfrm>
          <a:prstGeom prst="rect">
            <a:avLst/>
          </a:prstGeom>
          <a:noFill/>
        </p:spPr>
        <p:txBody>
          <a:bodyPr wrap="square">
            <a:spAutoFit/>
          </a:bodyPr>
          <a:lstStyle/>
          <a:p>
            <a:r>
              <a:rPr lang="en-US" sz="3200" dirty="0"/>
              <a:t>Econ Sidebar: Why Did Royalty Incentivize Price Increases?</a:t>
            </a:r>
          </a:p>
        </p:txBody>
      </p:sp>
      <p:sp>
        <p:nvSpPr>
          <p:cNvPr id="3" name="TextBox 2">
            <a:extLst>
              <a:ext uri="{FF2B5EF4-FFF2-40B4-BE49-F238E27FC236}">
                <a16:creationId xmlns:a16="http://schemas.microsoft.com/office/drawing/2014/main" id="{F0F3589C-E581-4954-ADDB-42523D97B01E}"/>
              </a:ext>
            </a:extLst>
          </p:cNvPr>
          <p:cNvSpPr txBox="1"/>
          <p:nvPr/>
        </p:nvSpPr>
        <p:spPr>
          <a:xfrm flipH="1">
            <a:off x="1152511" y="1141481"/>
            <a:ext cx="8229601" cy="707886"/>
          </a:xfrm>
          <a:prstGeom prst="rect">
            <a:avLst/>
          </a:prstGeom>
          <a:noFill/>
        </p:spPr>
        <p:txBody>
          <a:bodyPr wrap="square" rtlCol="0">
            <a:spAutoFit/>
          </a:bodyPr>
          <a:lstStyle/>
          <a:p>
            <a:r>
              <a:rPr lang="en-US" sz="2000" dirty="0">
                <a:solidFill>
                  <a:srgbClr val="C00000"/>
                </a:solidFill>
              </a:rPr>
              <a:t>Per student royalty </a:t>
            </a:r>
            <a:r>
              <a:rPr lang="en-US" sz="2000" i="1" dirty="0">
                <a:solidFill>
                  <a:srgbClr val="C00000"/>
                </a:solidFill>
              </a:rPr>
              <a:t>R </a:t>
            </a:r>
            <a:r>
              <a:rPr lang="en-US" sz="2000" dirty="0">
                <a:solidFill>
                  <a:srgbClr val="C00000"/>
                </a:solidFill>
              </a:rPr>
              <a:t>raises </a:t>
            </a:r>
            <a:r>
              <a:rPr lang="en-US" sz="2000" dirty="0" err="1">
                <a:solidFill>
                  <a:srgbClr val="C00000"/>
                </a:solidFill>
              </a:rPr>
              <a:t>BRG’s</a:t>
            </a:r>
            <a:r>
              <a:rPr lang="en-US" sz="2000" dirty="0">
                <a:solidFill>
                  <a:srgbClr val="C00000"/>
                </a:solidFill>
              </a:rPr>
              <a:t> marginal (i.e., variable) cost</a:t>
            </a:r>
          </a:p>
          <a:p>
            <a:r>
              <a:rPr lang="en-US" sz="2000" dirty="0">
                <a:solidFill>
                  <a:srgbClr val="C00000"/>
                </a:solidFill>
              </a:rPr>
              <a:t>Higher marginal (variable) costs lead to “upward pricing pressure “</a:t>
            </a:r>
          </a:p>
        </p:txBody>
      </p:sp>
      <p:sp>
        <p:nvSpPr>
          <p:cNvPr id="30" name="TextBox 29">
            <a:extLst>
              <a:ext uri="{FF2B5EF4-FFF2-40B4-BE49-F238E27FC236}">
                <a16:creationId xmlns:a16="http://schemas.microsoft.com/office/drawing/2014/main" id="{6B283D39-64EE-4331-B9D1-55DDA1E91673}"/>
              </a:ext>
            </a:extLst>
          </p:cNvPr>
          <p:cNvSpPr txBox="1"/>
          <p:nvPr/>
        </p:nvSpPr>
        <p:spPr>
          <a:xfrm>
            <a:off x="8743950" y="1428750"/>
            <a:ext cx="3295650" cy="2554545"/>
          </a:xfrm>
          <a:prstGeom prst="rect">
            <a:avLst/>
          </a:prstGeom>
          <a:noFill/>
          <a:ln w="38100">
            <a:solidFill>
              <a:srgbClr val="0070C0"/>
            </a:solidFill>
          </a:ln>
        </p:spPr>
        <p:txBody>
          <a:bodyPr wrap="square" rtlCol="0">
            <a:spAutoFit/>
          </a:bodyPr>
          <a:lstStyle/>
          <a:p>
            <a:r>
              <a:rPr lang="en-US" sz="1600" b="1" dirty="0">
                <a:solidFill>
                  <a:schemeClr val="accent1"/>
                </a:solidFill>
              </a:rPr>
              <a:t>When a monopolist’s variable costs rise, it will raise price.  </a:t>
            </a:r>
            <a:br>
              <a:rPr lang="en-US" sz="1600" b="1" dirty="0">
                <a:solidFill>
                  <a:schemeClr val="accent1"/>
                </a:solidFill>
              </a:rPr>
            </a:br>
            <a:br>
              <a:rPr lang="en-US" sz="1600" b="1" dirty="0">
                <a:solidFill>
                  <a:schemeClr val="accent1"/>
                </a:solidFill>
              </a:rPr>
            </a:br>
            <a:r>
              <a:rPr lang="en-US" sz="1600" b="1" dirty="0">
                <a:solidFill>
                  <a:schemeClr val="accent1"/>
                </a:solidFill>
              </a:rPr>
              <a:t>When its variable costs fall, its profit-maximizing price will fall. </a:t>
            </a:r>
            <a:br>
              <a:rPr lang="en-US" sz="1600" b="1" dirty="0">
                <a:solidFill>
                  <a:schemeClr val="accent1"/>
                </a:solidFill>
              </a:rPr>
            </a:br>
            <a:endParaRPr lang="en-US" sz="1600" b="1" dirty="0">
              <a:solidFill>
                <a:schemeClr val="accent1"/>
              </a:solidFill>
            </a:endParaRPr>
          </a:p>
          <a:p>
            <a:r>
              <a:rPr lang="en-US" sz="1600" b="1" i="1" dirty="0">
                <a:solidFill>
                  <a:schemeClr val="accent1"/>
                </a:solidFill>
              </a:rPr>
              <a:t>(As long as it faces a demand curve with some elasticity).</a:t>
            </a:r>
          </a:p>
          <a:p>
            <a:pPr algn="ctr"/>
            <a:endParaRPr lang="en-US" sz="1600" b="1" dirty="0">
              <a:solidFill>
                <a:schemeClr val="accent1"/>
              </a:solidFill>
            </a:endParaRPr>
          </a:p>
          <a:p>
            <a:pPr algn="ctr"/>
            <a:r>
              <a:rPr lang="en-US" sz="1600" b="1" i="1" dirty="0">
                <a:solidFill>
                  <a:schemeClr val="accent1"/>
                </a:solidFill>
              </a:rPr>
              <a:t>TBD in Topic 4</a:t>
            </a:r>
          </a:p>
        </p:txBody>
      </p:sp>
      <p:cxnSp>
        <p:nvCxnSpPr>
          <p:cNvPr id="31" name="Straight Arrow Connector 30">
            <a:extLst>
              <a:ext uri="{FF2B5EF4-FFF2-40B4-BE49-F238E27FC236}">
                <a16:creationId xmlns:a16="http://schemas.microsoft.com/office/drawing/2014/main" id="{52B99AFC-1D88-4E0E-B54B-D1D655EFB60B}"/>
              </a:ext>
            </a:extLst>
          </p:cNvPr>
          <p:cNvCxnSpPr>
            <a:cxnSpLocks/>
          </p:cNvCxnSpPr>
          <p:nvPr/>
        </p:nvCxnSpPr>
        <p:spPr>
          <a:xfrm flipH="1">
            <a:off x="6659563" y="2878138"/>
            <a:ext cx="2051050" cy="56118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a:extLst>
              <a:ext uri="{FF2B5EF4-FFF2-40B4-BE49-F238E27FC236}">
                <a16:creationId xmlns:a16="http://schemas.microsoft.com/office/drawing/2014/main" id="{5064B3B3-FED5-4681-8E50-5123C9A516F3}"/>
              </a:ext>
            </a:extLst>
          </p:cNvPr>
          <p:cNvSpPr>
            <a:spLocks noGrp="1" noChangeArrowheads="1"/>
          </p:cNvSpPr>
          <p:nvPr>
            <p:ph type="title"/>
          </p:nvPr>
        </p:nvSpPr>
        <p:spPr>
          <a:xfrm>
            <a:off x="575353" y="-124240"/>
            <a:ext cx="9500509" cy="1219200"/>
          </a:xfrm>
        </p:spPr>
        <p:txBody>
          <a:bodyPr rtlCol="0">
            <a:normAutofit fontScale="90000"/>
          </a:bodyPr>
          <a:lstStyle/>
          <a:p>
            <a:pPr>
              <a:lnSpc>
                <a:spcPct val="75000"/>
              </a:lnSpc>
              <a:defRPr/>
            </a:pPr>
            <a:br>
              <a:rPr lang="en-US" altLang="en-US" sz="3600" dirty="0"/>
            </a:br>
            <a:r>
              <a:rPr lang="en-US" altLang="en-US" sz="3600" dirty="0"/>
              <a:t>Econ Sidebar: Why Monopolist Has Incentive to Raise Price When Variable Costs Rise</a:t>
            </a:r>
            <a:endParaRPr lang="en-US" altLang="en-US" sz="2400" i="1" dirty="0">
              <a:solidFill>
                <a:srgbClr val="FF0000"/>
              </a:solidFill>
            </a:endParaRPr>
          </a:p>
        </p:txBody>
      </p:sp>
      <p:sp>
        <p:nvSpPr>
          <p:cNvPr id="13315" name="Rectangle 3">
            <a:extLst>
              <a:ext uri="{FF2B5EF4-FFF2-40B4-BE49-F238E27FC236}">
                <a16:creationId xmlns:a16="http://schemas.microsoft.com/office/drawing/2014/main" id="{C85274A2-71C7-4465-A5FB-EF99070A1163}"/>
              </a:ext>
            </a:extLst>
          </p:cNvPr>
          <p:cNvSpPr>
            <a:spLocks noGrp="1"/>
          </p:cNvSpPr>
          <p:nvPr>
            <p:ph idx="1"/>
          </p:nvPr>
        </p:nvSpPr>
        <p:spPr>
          <a:xfrm>
            <a:off x="1558719" y="1345407"/>
            <a:ext cx="8229600" cy="4525963"/>
          </a:xfrm>
        </p:spPr>
        <p:txBody>
          <a:bodyPr/>
          <a:lstStyle/>
          <a:p>
            <a:pPr eaLnBrk="1" hangingPunct="1">
              <a:buFont typeface="Wingdings" panose="05000000000000000000" pitchFamily="2" charset="2"/>
              <a:buNone/>
            </a:pPr>
            <a:r>
              <a:rPr lang="en-US" altLang="en-US" dirty="0"/>
              <a:t> </a:t>
            </a:r>
          </a:p>
        </p:txBody>
      </p:sp>
      <p:sp>
        <p:nvSpPr>
          <p:cNvPr id="13316" name="Slide Number Placeholder 5">
            <a:extLst>
              <a:ext uri="{FF2B5EF4-FFF2-40B4-BE49-F238E27FC236}">
                <a16:creationId xmlns:a16="http://schemas.microsoft.com/office/drawing/2014/main" id="{89383D73-E7E3-4FEE-9D5E-A37A8EA7D32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fld id="{488F854D-FA69-41AB-81A4-CCFAF78AF9E6}" type="slidenum">
              <a:rPr lang="en-US" altLang="en-US" sz="1400">
                <a:latin typeface="Tahoma" panose="020B0604030504040204" pitchFamily="34" charset="0"/>
              </a:rPr>
              <a:pPr>
                <a:spcBef>
                  <a:spcPct val="0"/>
                </a:spcBef>
                <a:buFontTx/>
                <a:buNone/>
              </a:pPr>
              <a:t>39</a:t>
            </a:fld>
            <a:endParaRPr lang="en-US" altLang="en-US" sz="1400">
              <a:latin typeface="Tahoma" panose="020B0604030504040204" pitchFamily="34" charset="0"/>
            </a:endParaRPr>
          </a:p>
        </p:txBody>
      </p:sp>
      <p:sp>
        <p:nvSpPr>
          <p:cNvPr id="13317" name="Line 4">
            <a:extLst>
              <a:ext uri="{FF2B5EF4-FFF2-40B4-BE49-F238E27FC236}">
                <a16:creationId xmlns:a16="http://schemas.microsoft.com/office/drawing/2014/main" id="{7A4CC484-0CB8-4713-999A-2FE312A8D053}"/>
              </a:ext>
            </a:extLst>
          </p:cNvPr>
          <p:cNvSpPr>
            <a:spLocks noChangeShapeType="1"/>
          </p:cNvSpPr>
          <p:nvPr/>
        </p:nvSpPr>
        <p:spPr bwMode="auto">
          <a:xfrm>
            <a:off x="3352800" y="2286000"/>
            <a:ext cx="0" cy="320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8" name="Line 5">
            <a:extLst>
              <a:ext uri="{FF2B5EF4-FFF2-40B4-BE49-F238E27FC236}">
                <a16:creationId xmlns:a16="http://schemas.microsoft.com/office/drawing/2014/main" id="{2D6FB503-3B31-4420-BD79-025B048049A2}"/>
              </a:ext>
            </a:extLst>
          </p:cNvPr>
          <p:cNvSpPr>
            <a:spLocks noChangeShapeType="1"/>
          </p:cNvSpPr>
          <p:nvPr/>
        </p:nvSpPr>
        <p:spPr bwMode="auto">
          <a:xfrm>
            <a:off x="3352800" y="54864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9" name="Line 6">
            <a:extLst>
              <a:ext uri="{FF2B5EF4-FFF2-40B4-BE49-F238E27FC236}">
                <a16:creationId xmlns:a16="http://schemas.microsoft.com/office/drawing/2014/main" id="{B2073DD1-65D8-4146-A211-52A78724D433}"/>
              </a:ext>
            </a:extLst>
          </p:cNvPr>
          <p:cNvSpPr>
            <a:spLocks noChangeShapeType="1"/>
          </p:cNvSpPr>
          <p:nvPr/>
        </p:nvSpPr>
        <p:spPr bwMode="auto">
          <a:xfrm>
            <a:off x="3810000" y="2130425"/>
            <a:ext cx="4419600" cy="3124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0" name="Line 7">
            <a:extLst>
              <a:ext uri="{FF2B5EF4-FFF2-40B4-BE49-F238E27FC236}">
                <a16:creationId xmlns:a16="http://schemas.microsoft.com/office/drawing/2014/main" id="{8EA1107E-EC16-49C6-9D02-48F3CF5C1A90}"/>
              </a:ext>
            </a:extLst>
          </p:cNvPr>
          <p:cNvSpPr>
            <a:spLocks noChangeShapeType="1"/>
          </p:cNvSpPr>
          <p:nvPr/>
        </p:nvSpPr>
        <p:spPr bwMode="auto">
          <a:xfrm>
            <a:off x="3352800" y="4437337"/>
            <a:ext cx="441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1" name="Line 9">
            <a:extLst>
              <a:ext uri="{FF2B5EF4-FFF2-40B4-BE49-F238E27FC236}">
                <a16:creationId xmlns:a16="http://schemas.microsoft.com/office/drawing/2014/main" id="{361EBD1E-7E99-4430-9C67-32A94DBF2280}"/>
              </a:ext>
            </a:extLst>
          </p:cNvPr>
          <p:cNvSpPr>
            <a:spLocks noChangeShapeType="1"/>
          </p:cNvSpPr>
          <p:nvPr/>
        </p:nvSpPr>
        <p:spPr bwMode="auto">
          <a:xfrm>
            <a:off x="4953000" y="2971800"/>
            <a:ext cx="0" cy="2667000"/>
          </a:xfrm>
          <a:prstGeom prst="line">
            <a:avLst/>
          </a:prstGeom>
          <a:noFill/>
          <a:ln w="9525" cap="rnd">
            <a:solidFill>
              <a:srgbClr val="33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2" name="Text Box 10">
            <a:extLst>
              <a:ext uri="{FF2B5EF4-FFF2-40B4-BE49-F238E27FC236}">
                <a16:creationId xmlns:a16="http://schemas.microsoft.com/office/drawing/2014/main" id="{18F02FF6-51D4-4D40-BDD1-756252A0420D}"/>
              </a:ext>
            </a:extLst>
          </p:cNvPr>
          <p:cNvSpPr txBox="1">
            <a:spLocks noChangeArrowheads="1"/>
          </p:cNvSpPr>
          <p:nvPr/>
        </p:nvSpPr>
        <p:spPr bwMode="auto">
          <a:xfrm>
            <a:off x="2790825" y="3463926"/>
            <a:ext cx="45878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P</a:t>
            </a:r>
            <a:r>
              <a:rPr lang="en-US" altLang="en-US" sz="2400" baseline="-25000" dirty="0">
                <a:solidFill>
                  <a:srgbClr val="C00000"/>
                </a:solidFill>
              </a:rPr>
              <a:t>2</a:t>
            </a:r>
            <a:endParaRPr lang="en-US" altLang="en-US" sz="2400" dirty="0">
              <a:solidFill>
                <a:srgbClr val="C00000"/>
              </a:solidFill>
            </a:endParaRPr>
          </a:p>
        </p:txBody>
      </p:sp>
      <p:sp>
        <p:nvSpPr>
          <p:cNvPr id="13324" name="Text Box 13">
            <a:extLst>
              <a:ext uri="{FF2B5EF4-FFF2-40B4-BE49-F238E27FC236}">
                <a16:creationId xmlns:a16="http://schemas.microsoft.com/office/drawing/2014/main" id="{1DB017E1-C5B8-4597-8793-E66A9F1B5F77}"/>
              </a:ext>
            </a:extLst>
          </p:cNvPr>
          <p:cNvSpPr txBox="1">
            <a:spLocks noChangeArrowheads="1"/>
          </p:cNvSpPr>
          <p:nvPr/>
        </p:nvSpPr>
        <p:spPr bwMode="auto">
          <a:xfrm>
            <a:off x="6389688" y="5514578"/>
            <a:ext cx="5667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Q</a:t>
            </a:r>
            <a:r>
              <a:rPr lang="en-US" altLang="en-US" sz="2400" baseline="-25000" dirty="0">
                <a:solidFill>
                  <a:srgbClr val="00B050"/>
                </a:solidFill>
              </a:rPr>
              <a:t>1</a:t>
            </a:r>
            <a:endParaRPr lang="en-US" altLang="en-US" sz="2400" dirty="0">
              <a:solidFill>
                <a:srgbClr val="00B050"/>
              </a:solidFill>
            </a:endParaRPr>
          </a:p>
        </p:txBody>
      </p:sp>
      <p:sp>
        <p:nvSpPr>
          <p:cNvPr id="13325" name="Line 14">
            <a:extLst>
              <a:ext uri="{FF2B5EF4-FFF2-40B4-BE49-F238E27FC236}">
                <a16:creationId xmlns:a16="http://schemas.microsoft.com/office/drawing/2014/main" id="{639F4C80-5C07-4D39-B17E-4CA86A40C9F4}"/>
              </a:ext>
            </a:extLst>
          </p:cNvPr>
          <p:cNvSpPr>
            <a:spLocks noChangeShapeType="1"/>
          </p:cNvSpPr>
          <p:nvPr/>
        </p:nvSpPr>
        <p:spPr bwMode="auto">
          <a:xfrm>
            <a:off x="6019800" y="3692525"/>
            <a:ext cx="0" cy="1676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6" name="Rectangle 15">
            <a:extLst>
              <a:ext uri="{FF2B5EF4-FFF2-40B4-BE49-F238E27FC236}">
                <a16:creationId xmlns:a16="http://schemas.microsoft.com/office/drawing/2014/main" id="{3CFD88EB-159D-4324-A893-F10865D20D8D}"/>
              </a:ext>
            </a:extLst>
          </p:cNvPr>
          <p:cNvSpPr>
            <a:spLocks noChangeArrowheads="1"/>
          </p:cNvSpPr>
          <p:nvPr/>
        </p:nvSpPr>
        <p:spPr bwMode="auto">
          <a:xfrm>
            <a:off x="5703888" y="5514976"/>
            <a:ext cx="7620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Q</a:t>
            </a:r>
            <a:r>
              <a:rPr lang="en-US" altLang="en-US" sz="2400" baseline="-25000" dirty="0">
                <a:solidFill>
                  <a:srgbClr val="C00000"/>
                </a:solidFill>
              </a:rPr>
              <a:t>2</a:t>
            </a:r>
          </a:p>
        </p:txBody>
      </p:sp>
      <p:sp>
        <p:nvSpPr>
          <p:cNvPr id="13327" name="Line 16">
            <a:extLst>
              <a:ext uri="{FF2B5EF4-FFF2-40B4-BE49-F238E27FC236}">
                <a16:creationId xmlns:a16="http://schemas.microsoft.com/office/drawing/2014/main" id="{617C4922-7A8C-41DA-8587-2DEE7853A5EF}"/>
              </a:ext>
            </a:extLst>
          </p:cNvPr>
          <p:cNvSpPr>
            <a:spLocks noChangeShapeType="1"/>
          </p:cNvSpPr>
          <p:nvPr/>
        </p:nvSpPr>
        <p:spPr bwMode="auto">
          <a:xfrm flipV="1">
            <a:off x="3352800" y="4976812"/>
            <a:ext cx="4708515" cy="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8" name="Text Box 18">
            <a:extLst>
              <a:ext uri="{FF2B5EF4-FFF2-40B4-BE49-F238E27FC236}">
                <a16:creationId xmlns:a16="http://schemas.microsoft.com/office/drawing/2014/main" id="{9E78034B-5749-4D9D-8743-97AD2890E9C9}"/>
              </a:ext>
            </a:extLst>
          </p:cNvPr>
          <p:cNvSpPr txBox="1">
            <a:spLocks noChangeArrowheads="1"/>
          </p:cNvSpPr>
          <p:nvPr/>
        </p:nvSpPr>
        <p:spPr bwMode="auto">
          <a:xfrm>
            <a:off x="8178799" y="4684713"/>
            <a:ext cx="49244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C</a:t>
            </a:r>
            <a:r>
              <a:rPr lang="en-US" altLang="en-US" sz="2400" baseline="-25000" dirty="0">
                <a:solidFill>
                  <a:srgbClr val="00B050"/>
                </a:solidFill>
              </a:rPr>
              <a:t>1</a:t>
            </a:r>
            <a:endParaRPr lang="en-US" altLang="en-US" sz="2400" dirty="0">
              <a:solidFill>
                <a:srgbClr val="00B050"/>
              </a:solidFill>
            </a:endParaRPr>
          </a:p>
        </p:txBody>
      </p:sp>
      <p:sp>
        <p:nvSpPr>
          <p:cNvPr id="13329" name="Text Box 20">
            <a:extLst>
              <a:ext uri="{FF2B5EF4-FFF2-40B4-BE49-F238E27FC236}">
                <a16:creationId xmlns:a16="http://schemas.microsoft.com/office/drawing/2014/main" id="{95817514-4BF5-4459-81C3-44E8F250CEA6}"/>
              </a:ext>
            </a:extLst>
          </p:cNvPr>
          <p:cNvSpPr txBox="1">
            <a:spLocks noChangeArrowheads="1"/>
          </p:cNvSpPr>
          <p:nvPr/>
        </p:nvSpPr>
        <p:spPr bwMode="auto">
          <a:xfrm>
            <a:off x="2801938" y="3886200"/>
            <a:ext cx="53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00B050"/>
                </a:solidFill>
              </a:rPr>
              <a:t>P</a:t>
            </a:r>
            <a:r>
              <a:rPr lang="en-US" altLang="en-US" sz="2400" baseline="-25000" dirty="0">
                <a:solidFill>
                  <a:srgbClr val="00B050"/>
                </a:solidFill>
              </a:rPr>
              <a:t>1</a:t>
            </a:r>
            <a:endParaRPr lang="en-US" altLang="en-US" sz="2400" dirty="0">
              <a:solidFill>
                <a:srgbClr val="00B050"/>
              </a:solidFill>
            </a:endParaRPr>
          </a:p>
        </p:txBody>
      </p:sp>
      <p:sp>
        <p:nvSpPr>
          <p:cNvPr id="13330" name="Line 21">
            <a:extLst>
              <a:ext uri="{FF2B5EF4-FFF2-40B4-BE49-F238E27FC236}">
                <a16:creationId xmlns:a16="http://schemas.microsoft.com/office/drawing/2014/main" id="{6F55BE33-FFD0-47FA-9120-A8D4070385A1}"/>
              </a:ext>
            </a:extLst>
          </p:cNvPr>
          <p:cNvSpPr>
            <a:spLocks noChangeShapeType="1"/>
          </p:cNvSpPr>
          <p:nvPr/>
        </p:nvSpPr>
        <p:spPr bwMode="auto">
          <a:xfrm>
            <a:off x="6553200" y="4073526"/>
            <a:ext cx="0" cy="14128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1" name="Text Box 22">
            <a:extLst>
              <a:ext uri="{FF2B5EF4-FFF2-40B4-BE49-F238E27FC236}">
                <a16:creationId xmlns:a16="http://schemas.microsoft.com/office/drawing/2014/main" id="{A64F6DC9-491B-4808-99BD-21DD619B6EB4}"/>
              </a:ext>
            </a:extLst>
          </p:cNvPr>
          <p:cNvSpPr txBox="1">
            <a:spLocks noChangeArrowheads="1"/>
          </p:cNvSpPr>
          <p:nvPr/>
        </p:nvSpPr>
        <p:spPr bwMode="auto">
          <a:xfrm>
            <a:off x="6071195" y="1284576"/>
            <a:ext cx="5160021" cy="1754326"/>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i="1" dirty="0">
                <a:solidFill>
                  <a:srgbClr val="0070C0"/>
                </a:solidFill>
              </a:rPr>
              <a:t>If C</a:t>
            </a:r>
            <a:r>
              <a:rPr lang="en-US" altLang="en-US" sz="1800" b="1" i="1" baseline="-25000" dirty="0">
                <a:solidFill>
                  <a:srgbClr val="0070C0"/>
                </a:solidFill>
              </a:rPr>
              <a:t>1 </a:t>
            </a:r>
            <a:r>
              <a:rPr lang="en-US" altLang="en-US" sz="1800" b="1" i="1" dirty="0">
                <a:solidFill>
                  <a:srgbClr val="0070C0"/>
                </a:solidFill>
              </a:rPr>
              <a:t>, then G&lt;</a:t>
            </a:r>
            <a:r>
              <a:rPr lang="en-US" altLang="en-US" sz="1800" b="1" i="1" dirty="0" err="1">
                <a:solidFill>
                  <a:srgbClr val="0070C0"/>
                </a:solidFill>
              </a:rPr>
              <a:t>La+Lb</a:t>
            </a:r>
            <a:r>
              <a:rPr lang="en-US" altLang="en-US" sz="1800" b="1" i="1" dirty="0">
                <a:solidFill>
                  <a:srgbClr val="0070C0"/>
                </a:solidFill>
              </a:rPr>
              <a:t> </a:t>
            </a:r>
            <a:r>
              <a:rPr lang="en-US" altLang="en-US" sz="1800" b="1" i="1" dirty="0">
                <a:solidFill>
                  <a:srgbClr val="0070C0"/>
                </a:solidFill>
                <a:sym typeface="Wingdings" panose="05000000000000000000" pitchFamily="2" charset="2"/>
              </a:rPr>
              <a:t> So NOT profitable to raise price from P1 to Pm.</a:t>
            </a:r>
            <a:br>
              <a:rPr lang="en-US" altLang="en-US" sz="1800" b="1" i="1" dirty="0">
                <a:solidFill>
                  <a:srgbClr val="0070C0"/>
                </a:solidFill>
                <a:sym typeface="Wingdings" panose="05000000000000000000" pitchFamily="2" charset="2"/>
              </a:rPr>
            </a:br>
            <a:endParaRPr lang="en-US" altLang="en-US" sz="1800" b="1" i="1" dirty="0">
              <a:solidFill>
                <a:srgbClr val="0070C0"/>
              </a:solidFill>
              <a:sym typeface="Wingdings" panose="05000000000000000000" pitchFamily="2" charset="2"/>
            </a:endParaRPr>
          </a:p>
          <a:p>
            <a:pPr>
              <a:spcBef>
                <a:spcPct val="0"/>
              </a:spcBef>
              <a:buFontTx/>
              <a:buNone/>
            </a:pPr>
            <a:r>
              <a:rPr lang="en-US" altLang="en-US" sz="1800" b="1" i="1" dirty="0">
                <a:solidFill>
                  <a:srgbClr val="0070C0"/>
                </a:solidFill>
                <a:sym typeface="Wingdings" panose="05000000000000000000" pitchFamily="2" charset="2"/>
              </a:rPr>
              <a:t>But if </a:t>
            </a:r>
            <a:r>
              <a:rPr lang="en-US" altLang="en-US" sz="1800" b="1" i="1" dirty="0">
                <a:solidFill>
                  <a:srgbClr val="0070C0"/>
                </a:solidFill>
              </a:rPr>
              <a:t>C</a:t>
            </a:r>
            <a:r>
              <a:rPr lang="en-US" altLang="en-US" sz="1800" b="1" i="1" baseline="-25000" dirty="0">
                <a:solidFill>
                  <a:srgbClr val="0070C0"/>
                </a:solidFill>
              </a:rPr>
              <a:t>2 </a:t>
            </a:r>
            <a:r>
              <a:rPr lang="en-US" altLang="en-US" sz="1800" b="1" i="1" dirty="0">
                <a:solidFill>
                  <a:srgbClr val="0070C0"/>
                </a:solidFill>
              </a:rPr>
              <a:t>, then G&lt;</a:t>
            </a:r>
            <a:r>
              <a:rPr lang="en-US" altLang="en-US" sz="1800" b="1" i="1" dirty="0" err="1">
                <a:solidFill>
                  <a:srgbClr val="0070C0"/>
                </a:solidFill>
              </a:rPr>
              <a:t>Lb</a:t>
            </a:r>
            <a:r>
              <a:rPr lang="en-US" altLang="en-US" sz="1800" b="1" i="1" dirty="0">
                <a:solidFill>
                  <a:srgbClr val="0070C0"/>
                </a:solidFill>
              </a:rPr>
              <a:t> </a:t>
            </a:r>
            <a:r>
              <a:rPr lang="en-US" altLang="en-US" sz="1800" b="1" i="1" dirty="0">
                <a:solidFill>
                  <a:srgbClr val="0070C0"/>
                </a:solidFill>
                <a:sym typeface="Wingdings" panose="05000000000000000000" pitchFamily="2" charset="2"/>
              </a:rPr>
              <a:t> So, profitable to raise price </a:t>
            </a:r>
            <a:r>
              <a:rPr lang="en-US" altLang="en-US" sz="1800" b="1" i="1" dirty="0">
                <a:solidFill>
                  <a:srgbClr val="0070C0"/>
                </a:solidFill>
              </a:rPr>
              <a:t>Consumers lose; </a:t>
            </a:r>
          </a:p>
          <a:p>
            <a:pPr>
              <a:spcBef>
                <a:spcPct val="0"/>
              </a:spcBef>
              <a:buFontTx/>
              <a:buNone/>
            </a:pPr>
            <a:r>
              <a:rPr lang="en-US" altLang="en-US" sz="1800" b="1" i="1" dirty="0">
                <a:solidFill>
                  <a:srgbClr val="0070C0"/>
                </a:solidFill>
              </a:rPr>
              <a:t>Thus, Price rises and </a:t>
            </a:r>
            <a:r>
              <a:rPr lang="en-US" altLang="en-US" sz="1800" b="1" i="1">
                <a:solidFill>
                  <a:srgbClr val="0070C0"/>
                </a:solidFill>
              </a:rPr>
              <a:t>Output falls</a:t>
            </a:r>
            <a:endParaRPr lang="en-US" altLang="en-US" sz="1800" b="1" dirty="0">
              <a:solidFill>
                <a:srgbClr val="0070C0"/>
              </a:solidFill>
            </a:endParaRPr>
          </a:p>
        </p:txBody>
      </p:sp>
      <p:sp>
        <p:nvSpPr>
          <p:cNvPr id="13332" name="Line 26">
            <a:extLst>
              <a:ext uri="{FF2B5EF4-FFF2-40B4-BE49-F238E27FC236}">
                <a16:creationId xmlns:a16="http://schemas.microsoft.com/office/drawing/2014/main" id="{86E10BF5-1F90-4394-80CC-59C01FE6A3C2}"/>
              </a:ext>
            </a:extLst>
          </p:cNvPr>
          <p:cNvSpPr>
            <a:spLocks noChangeShapeType="1"/>
          </p:cNvSpPr>
          <p:nvPr/>
        </p:nvSpPr>
        <p:spPr bwMode="auto">
          <a:xfrm flipH="1">
            <a:off x="3352800" y="2895600"/>
            <a:ext cx="1524000" cy="0"/>
          </a:xfrm>
          <a:prstGeom prst="line">
            <a:avLst/>
          </a:prstGeom>
          <a:noFill/>
          <a:ln w="9525" cap="rnd">
            <a:solidFill>
              <a:srgbClr val="33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cxnSp>
        <p:nvCxnSpPr>
          <p:cNvPr id="13333" name="Straight Connector 2">
            <a:extLst>
              <a:ext uri="{FF2B5EF4-FFF2-40B4-BE49-F238E27FC236}">
                <a16:creationId xmlns:a16="http://schemas.microsoft.com/office/drawing/2014/main" id="{9D05BD0B-20A9-429E-9DF2-17B8D669F91F}"/>
              </a:ext>
            </a:extLst>
          </p:cNvPr>
          <p:cNvCxnSpPr>
            <a:cxnSpLocks noChangeShapeType="1"/>
          </p:cNvCxnSpPr>
          <p:nvPr/>
        </p:nvCxnSpPr>
        <p:spPr bwMode="auto">
          <a:xfrm>
            <a:off x="3352800" y="3706813"/>
            <a:ext cx="2667000" cy="0"/>
          </a:xfrm>
          <a:prstGeom prst="line">
            <a:avLst/>
          </a:prstGeom>
          <a:noFill/>
          <a:ln w="9525" algn="ctr">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34" name="Straight Connector 4">
            <a:extLst>
              <a:ext uri="{FF2B5EF4-FFF2-40B4-BE49-F238E27FC236}">
                <a16:creationId xmlns:a16="http://schemas.microsoft.com/office/drawing/2014/main" id="{C192C317-72BB-4817-98D8-BD5D2E18AB68}"/>
              </a:ext>
            </a:extLst>
          </p:cNvPr>
          <p:cNvCxnSpPr>
            <a:cxnSpLocks noChangeShapeType="1"/>
          </p:cNvCxnSpPr>
          <p:nvPr/>
        </p:nvCxnSpPr>
        <p:spPr bwMode="auto">
          <a:xfrm>
            <a:off x="3335338" y="4073525"/>
            <a:ext cx="3217862" cy="0"/>
          </a:xfrm>
          <a:prstGeom prst="line">
            <a:avLst/>
          </a:prstGeom>
          <a:noFill/>
          <a:ln w="9525" algn="ctr">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335" name="TextBox 5">
            <a:extLst>
              <a:ext uri="{FF2B5EF4-FFF2-40B4-BE49-F238E27FC236}">
                <a16:creationId xmlns:a16="http://schemas.microsoft.com/office/drawing/2014/main" id="{B1E5EB3A-13F1-43CE-944A-DA2B1BECCB3C}"/>
              </a:ext>
            </a:extLst>
          </p:cNvPr>
          <p:cNvSpPr txBox="1">
            <a:spLocks noChangeArrowheads="1"/>
          </p:cNvSpPr>
          <p:nvPr/>
        </p:nvSpPr>
        <p:spPr bwMode="auto">
          <a:xfrm>
            <a:off x="6019801" y="3336925"/>
            <a:ext cx="307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dirty="0">
                <a:solidFill>
                  <a:srgbClr val="3333CC"/>
                </a:solidFill>
                <a:latin typeface="Tahoma" panose="020B0604030504040204" pitchFamily="34" charset="0"/>
              </a:rPr>
              <a:t>M</a:t>
            </a:r>
          </a:p>
        </p:txBody>
      </p:sp>
      <p:sp>
        <p:nvSpPr>
          <p:cNvPr id="13336" name="TextBox 25">
            <a:extLst>
              <a:ext uri="{FF2B5EF4-FFF2-40B4-BE49-F238E27FC236}">
                <a16:creationId xmlns:a16="http://schemas.microsoft.com/office/drawing/2014/main" id="{77D3F493-9C25-4A79-ADB9-CC66547E1059}"/>
              </a:ext>
            </a:extLst>
          </p:cNvPr>
          <p:cNvSpPr txBox="1">
            <a:spLocks noChangeArrowheads="1"/>
          </p:cNvSpPr>
          <p:nvPr/>
        </p:nvSpPr>
        <p:spPr bwMode="auto">
          <a:xfrm>
            <a:off x="6583364" y="3751264"/>
            <a:ext cx="307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1800" b="1" dirty="0">
                <a:solidFill>
                  <a:srgbClr val="3333CC"/>
                </a:solidFill>
                <a:latin typeface="Tahoma" panose="020B0604030504040204" pitchFamily="34" charset="0"/>
              </a:rPr>
              <a:t>A</a:t>
            </a:r>
          </a:p>
        </p:txBody>
      </p:sp>
      <p:sp>
        <p:nvSpPr>
          <p:cNvPr id="25" name="Oval 24">
            <a:extLst>
              <a:ext uri="{FF2B5EF4-FFF2-40B4-BE49-F238E27FC236}">
                <a16:creationId xmlns:a16="http://schemas.microsoft.com/office/drawing/2014/main" id="{0F392C63-E09F-45E8-8181-6142A808626C}"/>
              </a:ext>
            </a:extLst>
          </p:cNvPr>
          <p:cNvSpPr/>
          <p:nvPr/>
        </p:nvSpPr>
        <p:spPr>
          <a:xfrm>
            <a:off x="6507163" y="3967164"/>
            <a:ext cx="152400" cy="204787"/>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Oval 25">
            <a:extLst>
              <a:ext uri="{FF2B5EF4-FFF2-40B4-BE49-F238E27FC236}">
                <a16:creationId xmlns:a16="http://schemas.microsoft.com/office/drawing/2014/main" id="{89C9F10E-5F48-425D-91E2-EF5FDA2D178A}"/>
              </a:ext>
            </a:extLst>
          </p:cNvPr>
          <p:cNvSpPr/>
          <p:nvPr/>
        </p:nvSpPr>
        <p:spPr>
          <a:xfrm>
            <a:off x="5978526" y="3608389"/>
            <a:ext cx="212725" cy="238125"/>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extBox 1">
            <a:extLst>
              <a:ext uri="{FF2B5EF4-FFF2-40B4-BE49-F238E27FC236}">
                <a16:creationId xmlns:a16="http://schemas.microsoft.com/office/drawing/2014/main" id="{6EFA76D2-0559-4E12-9E54-8EE84B46308E}"/>
              </a:ext>
            </a:extLst>
          </p:cNvPr>
          <p:cNvSpPr txBox="1"/>
          <p:nvPr/>
        </p:nvSpPr>
        <p:spPr>
          <a:xfrm>
            <a:off x="5317331" y="3736459"/>
            <a:ext cx="364202" cy="369332"/>
          </a:xfrm>
          <a:prstGeom prst="rect">
            <a:avLst/>
          </a:prstGeom>
          <a:noFill/>
        </p:spPr>
        <p:txBody>
          <a:bodyPr wrap="none" rtlCol="0">
            <a:spAutoFit/>
          </a:bodyPr>
          <a:lstStyle/>
          <a:p>
            <a:r>
              <a:rPr lang="en-US" b="1" dirty="0">
                <a:solidFill>
                  <a:srgbClr val="00B050"/>
                </a:solidFill>
              </a:rPr>
              <a:t>G</a:t>
            </a:r>
          </a:p>
        </p:txBody>
      </p:sp>
      <p:sp>
        <p:nvSpPr>
          <p:cNvPr id="3" name="TextBox 2">
            <a:extLst>
              <a:ext uri="{FF2B5EF4-FFF2-40B4-BE49-F238E27FC236}">
                <a16:creationId xmlns:a16="http://schemas.microsoft.com/office/drawing/2014/main" id="{C59D2AF8-21D5-4005-B5C0-F5F6C5C17E18}"/>
              </a:ext>
            </a:extLst>
          </p:cNvPr>
          <p:cNvSpPr txBox="1"/>
          <p:nvPr/>
        </p:nvSpPr>
        <p:spPr>
          <a:xfrm>
            <a:off x="6052585" y="4088332"/>
            <a:ext cx="466794" cy="369332"/>
          </a:xfrm>
          <a:prstGeom prst="rect">
            <a:avLst/>
          </a:prstGeom>
          <a:noFill/>
        </p:spPr>
        <p:txBody>
          <a:bodyPr wrap="none" rtlCol="0">
            <a:spAutoFit/>
          </a:bodyPr>
          <a:lstStyle/>
          <a:p>
            <a:r>
              <a:rPr lang="en-US" b="1" dirty="0" err="1">
                <a:solidFill>
                  <a:srgbClr val="C00000"/>
                </a:solidFill>
              </a:rPr>
              <a:t>Lb</a:t>
            </a:r>
            <a:endParaRPr lang="en-US" b="1" dirty="0">
              <a:solidFill>
                <a:srgbClr val="C00000"/>
              </a:solidFill>
            </a:endParaRPr>
          </a:p>
        </p:txBody>
      </p:sp>
      <p:sp>
        <p:nvSpPr>
          <p:cNvPr id="4" name="TextBox 3">
            <a:extLst>
              <a:ext uri="{FF2B5EF4-FFF2-40B4-BE49-F238E27FC236}">
                <a16:creationId xmlns:a16="http://schemas.microsoft.com/office/drawing/2014/main" id="{E16DB8AF-0AE5-4C7C-9F93-1119B3875813}"/>
              </a:ext>
            </a:extLst>
          </p:cNvPr>
          <p:cNvSpPr txBox="1"/>
          <p:nvPr/>
        </p:nvSpPr>
        <p:spPr>
          <a:xfrm>
            <a:off x="6049525" y="4482257"/>
            <a:ext cx="453970" cy="369332"/>
          </a:xfrm>
          <a:prstGeom prst="rect">
            <a:avLst/>
          </a:prstGeom>
          <a:noFill/>
        </p:spPr>
        <p:txBody>
          <a:bodyPr wrap="none" rtlCol="0">
            <a:spAutoFit/>
          </a:bodyPr>
          <a:lstStyle/>
          <a:p>
            <a:r>
              <a:rPr lang="en-US" b="1" dirty="0">
                <a:solidFill>
                  <a:srgbClr val="C00000"/>
                </a:solidFill>
              </a:rPr>
              <a:t>La</a:t>
            </a:r>
          </a:p>
        </p:txBody>
      </p:sp>
      <p:sp>
        <p:nvSpPr>
          <p:cNvPr id="30" name="Rectangle 3">
            <a:extLst>
              <a:ext uri="{FF2B5EF4-FFF2-40B4-BE49-F238E27FC236}">
                <a16:creationId xmlns:a16="http://schemas.microsoft.com/office/drawing/2014/main" id="{001F3E97-DF61-4128-9A3D-73560D5F507A}"/>
              </a:ext>
            </a:extLst>
          </p:cNvPr>
          <p:cNvSpPr txBox="1">
            <a:spLocks/>
          </p:cNvSpPr>
          <p:nvPr/>
        </p:nvSpPr>
        <p:spPr>
          <a:xfrm>
            <a:off x="1711119" y="1497807"/>
            <a:ext cx="8229600" cy="45259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None/>
            </a:pPr>
            <a:r>
              <a:rPr lang="en-US" altLang="en-US"/>
              <a:t> </a:t>
            </a:r>
            <a:endParaRPr lang="en-US" altLang="en-US" dirty="0"/>
          </a:p>
        </p:txBody>
      </p:sp>
      <p:sp>
        <p:nvSpPr>
          <p:cNvPr id="5" name="Text Box 12">
            <a:extLst>
              <a:ext uri="{FF2B5EF4-FFF2-40B4-BE49-F238E27FC236}">
                <a16:creationId xmlns:a16="http://schemas.microsoft.com/office/drawing/2014/main" id="{2C776691-9EE8-4C34-ABAC-F83CB671B4A3}"/>
              </a:ext>
            </a:extLst>
          </p:cNvPr>
          <p:cNvSpPr txBox="1">
            <a:spLocks noChangeArrowheads="1"/>
          </p:cNvSpPr>
          <p:nvPr/>
        </p:nvSpPr>
        <p:spPr bwMode="auto">
          <a:xfrm>
            <a:off x="7947247" y="4128660"/>
            <a:ext cx="163378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chemeClr val="tx1"/>
                </a:solidFill>
                <a:latin typeface="Times New Roman" panose="02020603050405020304" pitchFamily="18" charset="0"/>
              </a:defRPr>
            </a:lvl1pPr>
            <a:lvl2pPr marL="742950" indent="-285750">
              <a:spcBef>
                <a:spcPct val="20000"/>
              </a:spcBef>
              <a:buFont typeface="Arial" panose="020B0604020202020204" pitchFamily="34" charset="0"/>
              <a:buChar char="–"/>
              <a:defRPr sz="2800">
                <a:solidFill>
                  <a:schemeClr val="tx1"/>
                </a:solidFill>
                <a:latin typeface="Times New Roman" panose="02020603050405020304" pitchFamily="18" charset="0"/>
              </a:defRPr>
            </a:lvl2pPr>
            <a:lvl3pPr marL="1143000" indent="-228600">
              <a:spcBef>
                <a:spcPct val="20000"/>
              </a:spcBef>
              <a:buFont typeface="Arial" panose="020B0604020202020204" pitchFamily="34" charset="0"/>
              <a:buChar char="•"/>
              <a:defRPr sz="2400">
                <a:solidFill>
                  <a:schemeClr val="tx1"/>
                </a:solidFill>
                <a:latin typeface="Times New Roman" panose="02020603050405020304" pitchFamily="18" charset="0"/>
              </a:defRPr>
            </a:lvl3pPr>
            <a:lvl4pPr marL="16002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Times New Roman" panose="02020603050405020304" pitchFamily="18" charset="0"/>
              </a:defRPr>
            </a:lvl9pPr>
          </a:lstStyle>
          <a:p>
            <a:pPr>
              <a:spcBef>
                <a:spcPct val="0"/>
              </a:spcBef>
              <a:buFontTx/>
              <a:buNone/>
            </a:pPr>
            <a:r>
              <a:rPr lang="en-US" altLang="en-US" sz="2400" dirty="0">
                <a:solidFill>
                  <a:srgbClr val="C00000"/>
                </a:solidFill>
              </a:rPr>
              <a:t>C</a:t>
            </a:r>
            <a:r>
              <a:rPr lang="en-US" altLang="en-US" sz="2400" baseline="-25000" dirty="0">
                <a:solidFill>
                  <a:srgbClr val="C00000"/>
                </a:solidFill>
              </a:rPr>
              <a:t>2</a:t>
            </a:r>
            <a:r>
              <a:rPr lang="en-US" altLang="en-US" sz="2400" dirty="0">
                <a:solidFill>
                  <a:srgbClr val="C00000"/>
                </a:solidFill>
              </a:rPr>
              <a:t> = C</a:t>
            </a:r>
            <a:r>
              <a:rPr lang="en-US" altLang="en-US" sz="2400" baseline="-25000" dirty="0">
                <a:solidFill>
                  <a:srgbClr val="C00000"/>
                </a:solidFill>
              </a:rPr>
              <a:t>1</a:t>
            </a:r>
            <a:r>
              <a:rPr lang="en-US" altLang="en-US" sz="2400" dirty="0">
                <a:solidFill>
                  <a:srgbClr val="C00000"/>
                </a:solidFill>
              </a:rPr>
              <a:t> +R</a:t>
            </a:r>
          </a:p>
        </p:txBody>
      </p:sp>
    </p:spTree>
    <p:extLst>
      <p:ext uri="{BB962C8B-B14F-4D97-AF65-F5344CB8AC3E}">
        <p14:creationId xmlns:p14="http://schemas.microsoft.com/office/powerpoint/2010/main" val="322885439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71340" y="283319"/>
            <a:ext cx="11104775" cy="715962"/>
          </a:xfrm>
        </p:spPr>
        <p:txBody>
          <a:bodyPr>
            <a:normAutofit fontScale="90000"/>
          </a:bodyPr>
          <a:lstStyle/>
          <a:p>
            <a:r>
              <a:rPr lang="en-US" sz="3600" i="1" dirty="0"/>
              <a:t>Chicago Board of Trade (1918) </a:t>
            </a:r>
            <a:r>
              <a:rPr lang="en-US" sz="3600" dirty="0"/>
              <a:t>&amp; The “Rule of Reason” </a:t>
            </a:r>
            <a:br>
              <a:rPr lang="en-US" sz="3600" dirty="0"/>
            </a:br>
            <a:r>
              <a:rPr lang="en-US" sz="3600" dirty="0"/>
              <a:t>(p. 118-21)</a:t>
            </a:r>
          </a:p>
        </p:txBody>
      </p:sp>
      <p:sp>
        <p:nvSpPr>
          <p:cNvPr id="26627" name="Content Placeholder 2"/>
          <p:cNvSpPr>
            <a:spLocks noGrp="1"/>
          </p:cNvSpPr>
          <p:nvPr>
            <p:ph idx="1"/>
          </p:nvPr>
        </p:nvSpPr>
        <p:spPr>
          <a:xfrm>
            <a:off x="828774" y="1088064"/>
            <a:ext cx="9022236" cy="5268286"/>
          </a:xfrm>
        </p:spPr>
        <p:txBody>
          <a:bodyPr>
            <a:normAutofit lnSpcReduction="10000"/>
          </a:bodyPr>
          <a:lstStyle/>
          <a:p>
            <a:r>
              <a:rPr lang="en-US" sz="2400" b="1" i="1" dirty="0">
                <a:solidFill>
                  <a:srgbClr val="C00000"/>
                </a:solidFill>
              </a:rPr>
              <a:t>What was the conduct?</a:t>
            </a:r>
          </a:p>
          <a:p>
            <a:pPr lvl="1"/>
            <a:r>
              <a:rPr lang="en-US" sz="2000" dirty="0"/>
              <a:t>The “call rule” </a:t>
            </a:r>
            <a:r>
              <a:rPr lang="en-US" sz="2000" dirty="0">
                <a:sym typeface="Wingdings" panose="05000000000000000000" pitchFamily="2" charset="2"/>
              </a:rPr>
              <a:t> </a:t>
            </a:r>
            <a:r>
              <a:rPr lang="en-US" sz="2000" dirty="0"/>
              <a:t>no “off-hours trading” </a:t>
            </a:r>
            <a:br>
              <a:rPr lang="en-US" sz="2000" dirty="0"/>
            </a:br>
            <a:r>
              <a:rPr lang="en-US" sz="2000" dirty="0"/>
              <a:t>(i.e.,  prohibited members from trading when exchange was closed)</a:t>
            </a:r>
          </a:p>
          <a:p>
            <a:r>
              <a:rPr lang="en-US" sz="2400" b="1" i="1" dirty="0">
                <a:solidFill>
                  <a:srgbClr val="C00000"/>
                </a:solidFill>
              </a:rPr>
              <a:t>How could it be anticompetitive?</a:t>
            </a:r>
          </a:p>
          <a:p>
            <a:pPr lvl="1"/>
            <a:r>
              <a:rPr lang="en-US" sz="2000" b="1" i="1" dirty="0"/>
              <a:t>Government</a:t>
            </a:r>
            <a:r>
              <a:rPr lang="en-US" sz="2000" dirty="0"/>
              <a:t>: “Price fixing”</a:t>
            </a:r>
          </a:p>
          <a:p>
            <a:pPr lvl="2"/>
            <a:r>
              <a:rPr lang="en-US" sz="1800" dirty="0"/>
              <a:t>No attempt to prove effect – “</a:t>
            </a:r>
            <a:r>
              <a:rPr lang="en-US" sz="1800" b="1" i="1" dirty="0"/>
              <a:t>presumed</a:t>
            </a:r>
            <a:r>
              <a:rPr lang="en-US" sz="1800" dirty="0"/>
              <a:t>” anticompetitive</a:t>
            </a:r>
          </a:p>
          <a:p>
            <a:pPr lvl="2"/>
            <a:r>
              <a:rPr lang="en-US" sz="1800" dirty="0"/>
              <a:t>So no evidence of effect on “market prices”</a:t>
            </a:r>
          </a:p>
          <a:p>
            <a:pPr lvl="1"/>
            <a:r>
              <a:rPr lang="en-US" sz="2000" b="1" i="1" dirty="0"/>
              <a:t>CBOT</a:t>
            </a:r>
            <a:r>
              <a:rPr lang="en-US" sz="2000" dirty="0"/>
              <a:t>: “Reasonable” – </a:t>
            </a:r>
            <a:br>
              <a:rPr lang="en-US" sz="2000" dirty="0"/>
            </a:br>
            <a:r>
              <a:rPr lang="en-US" sz="2000" dirty="0"/>
              <a:t>             </a:t>
            </a:r>
            <a:r>
              <a:rPr lang="en-US" sz="2000" i="1" dirty="0"/>
              <a:t>M</a:t>
            </a:r>
            <a:r>
              <a:rPr lang="en-US" sz="2000" b="1" i="1" dirty="0"/>
              <a:t>ore a regulation than a restraint of competition</a:t>
            </a:r>
          </a:p>
          <a:p>
            <a:r>
              <a:rPr lang="en-US" sz="2400" b="1" i="1" dirty="0">
                <a:solidFill>
                  <a:srgbClr val="C00000"/>
                </a:solidFill>
              </a:rPr>
              <a:t>What specific justifications were proffered by CBOT?</a:t>
            </a:r>
            <a:endParaRPr lang="en-US" sz="2400" b="1" dirty="0">
              <a:solidFill>
                <a:srgbClr val="C00000"/>
              </a:solidFill>
            </a:endParaRPr>
          </a:p>
          <a:p>
            <a:pPr lvl="1"/>
            <a:r>
              <a:rPr lang="en-US" sz="2000" dirty="0"/>
              <a:t>Facilitated “public market”</a:t>
            </a:r>
          </a:p>
          <a:p>
            <a:pPr lvl="2"/>
            <a:r>
              <a:rPr lang="en-US" sz="1800" dirty="0"/>
              <a:t>Break up “monopoly” of warehouses</a:t>
            </a:r>
          </a:p>
          <a:p>
            <a:pPr lvl="2"/>
            <a:r>
              <a:rPr lang="en-US" sz="1800" dirty="0"/>
              <a:t>Prices determined through competition</a:t>
            </a:r>
          </a:p>
          <a:p>
            <a:pPr lvl="2"/>
            <a:r>
              <a:rPr lang="en-US" sz="1800" dirty="0"/>
              <a:t>Eliminated risk and reduced cost, especially transaction costs</a:t>
            </a:r>
          </a:p>
          <a:p>
            <a:pPr lvl="1"/>
            <a:r>
              <a:rPr lang="en-US" sz="2000" dirty="0"/>
              <a:t>Also member convenience &amp; limit working hours </a:t>
            </a:r>
            <a:br>
              <a:rPr lang="en-US" sz="2000" dirty="0"/>
            </a:br>
            <a:r>
              <a:rPr lang="en-US" sz="2000" i="1" dirty="0">
                <a:solidFill>
                  <a:srgbClr val="C00000"/>
                </a:solidFill>
              </a:rPr>
              <a:t>(query: should this count for antitrust competitive effects analysis?)</a:t>
            </a:r>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4</a:t>
            </a:fld>
            <a:endParaRPr lang="en-US" dirty="0"/>
          </a:p>
        </p:txBody>
      </p:sp>
      <p:sp>
        <p:nvSpPr>
          <p:cNvPr id="5" name="TextBox 4">
            <a:extLst>
              <a:ext uri="{FF2B5EF4-FFF2-40B4-BE49-F238E27FC236}">
                <a16:creationId xmlns:a16="http://schemas.microsoft.com/office/drawing/2014/main" id="{B2F30338-9FC8-4BC7-AA51-6576001463E1}"/>
              </a:ext>
            </a:extLst>
          </p:cNvPr>
          <p:cNvSpPr txBox="1"/>
          <p:nvPr/>
        </p:nvSpPr>
        <p:spPr>
          <a:xfrm>
            <a:off x="8306978" y="4273492"/>
            <a:ext cx="3088064" cy="1200329"/>
          </a:xfrm>
          <a:prstGeom prst="rect">
            <a:avLst/>
          </a:prstGeom>
          <a:noFill/>
          <a:ln w="28575">
            <a:solidFill>
              <a:srgbClr val="0070C0"/>
            </a:solidFill>
          </a:ln>
        </p:spPr>
        <p:txBody>
          <a:bodyPr wrap="square" rtlCol="0">
            <a:spAutoFit/>
          </a:bodyPr>
          <a:lstStyle/>
          <a:p>
            <a:r>
              <a:rPr lang="en-US" b="1" dirty="0">
                <a:solidFill>
                  <a:srgbClr val="0070C0"/>
                </a:solidFill>
              </a:rPr>
              <a:t>“Justifications” often called “Efficiencies” or “Procompetitive Purposes”</a:t>
            </a:r>
            <a:br>
              <a:rPr lang="en-US" b="1" u="sng" dirty="0">
                <a:solidFill>
                  <a:srgbClr val="0070C0"/>
                </a:solidFill>
              </a:rPr>
            </a:br>
            <a:endParaRPr lang="en-US" b="1" dirty="0">
              <a:solidFill>
                <a:srgbClr val="0070C0"/>
              </a:solidFill>
            </a:endParaRPr>
          </a:p>
        </p:txBody>
      </p:sp>
      <p:cxnSp>
        <p:nvCxnSpPr>
          <p:cNvPr id="6" name="Straight Arrow Connector 5">
            <a:extLst>
              <a:ext uri="{FF2B5EF4-FFF2-40B4-BE49-F238E27FC236}">
                <a16:creationId xmlns:a16="http://schemas.microsoft.com/office/drawing/2014/main" id="{8E3BF30A-9D7E-4CDA-8CAA-A8E297EFA38D}"/>
              </a:ext>
            </a:extLst>
          </p:cNvPr>
          <p:cNvCxnSpPr>
            <a:cxnSpLocks/>
          </p:cNvCxnSpPr>
          <p:nvPr/>
        </p:nvCxnSpPr>
        <p:spPr>
          <a:xfrm>
            <a:off x="5339892" y="4273492"/>
            <a:ext cx="2658359" cy="414779"/>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57697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194732" y="319623"/>
            <a:ext cx="10159068" cy="898525"/>
          </a:xfrm>
        </p:spPr>
        <p:txBody>
          <a:bodyPr>
            <a:normAutofit fontScale="90000"/>
          </a:bodyPr>
          <a:lstStyle/>
          <a:p>
            <a:r>
              <a:rPr lang="en-US" dirty="0"/>
              <a:t>Generalization: Non-Competition Agreements (Market Division)</a:t>
            </a:r>
          </a:p>
        </p:txBody>
      </p:sp>
      <p:sp>
        <p:nvSpPr>
          <p:cNvPr id="17411" name="Content Placeholder 2"/>
          <p:cNvSpPr>
            <a:spLocks noGrp="1"/>
          </p:cNvSpPr>
          <p:nvPr>
            <p:ph idx="1"/>
          </p:nvPr>
        </p:nvSpPr>
        <p:spPr>
          <a:xfrm>
            <a:off x="1139072" y="1218148"/>
            <a:ext cx="8843128" cy="5220166"/>
          </a:xfrm>
        </p:spPr>
        <p:txBody>
          <a:bodyPr>
            <a:noAutofit/>
          </a:bodyPr>
          <a:lstStyle/>
          <a:p>
            <a:r>
              <a:rPr lang="en-US" sz="2400" dirty="0"/>
              <a:t>Flavors of Market Division</a:t>
            </a:r>
          </a:p>
          <a:p>
            <a:pPr lvl="1"/>
            <a:r>
              <a:rPr lang="en-US" sz="2000" dirty="0">
                <a:solidFill>
                  <a:srgbClr val="C00000"/>
                </a:solidFill>
              </a:rPr>
              <a:t>Territorial Allocation</a:t>
            </a:r>
          </a:p>
          <a:p>
            <a:pPr lvl="2"/>
            <a:r>
              <a:rPr lang="en-US" sz="1800" i="1" dirty="0"/>
              <a:t>You only sell here; I only sell there</a:t>
            </a:r>
          </a:p>
          <a:p>
            <a:pPr lvl="1"/>
            <a:r>
              <a:rPr lang="en-US" sz="2000" dirty="0">
                <a:solidFill>
                  <a:srgbClr val="C00000"/>
                </a:solidFill>
              </a:rPr>
              <a:t>Customer Allocation </a:t>
            </a:r>
          </a:p>
          <a:p>
            <a:pPr lvl="2"/>
            <a:r>
              <a:rPr lang="en-US" sz="1800" i="1" dirty="0"/>
              <a:t>You only sell to these customers; I only sell to those</a:t>
            </a:r>
          </a:p>
          <a:p>
            <a:pPr lvl="1"/>
            <a:r>
              <a:rPr lang="en-US" sz="2000" dirty="0">
                <a:solidFill>
                  <a:srgbClr val="C00000"/>
                </a:solidFill>
              </a:rPr>
              <a:t>Product Allocation </a:t>
            </a:r>
          </a:p>
          <a:p>
            <a:pPr lvl="2"/>
            <a:r>
              <a:rPr lang="en-US" sz="1800" i="1" dirty="0"/>
              <a:t>You only make/sell this; I only make/sell that</a:t>
            </a:r>
          </a:p>
          <a:p>
            <a:pPr lvl="1"/>
            <a:r>
              <a:rPr lang="en-US" sz="2000" dirty="0">
                <a:solidFill>
                  <a:srgbClr val="C00000"/>
                </a:solidFill>
              </a:rPr>
              <a:t>Non-Competes</a:t>
            </a:r>
          </a:p>
          <a:p>
            <a:pPr lvl="2"/>
            <a:r>
              <a:rPr lang="en-US" sz="1800" dirty="0"/>
              <a:t>Any/all of the above variations </a:t>
            </a:r>
          </a:p>
          <a:p>
            <a:pPr lvl="2"/>
            <a:r>
              <a:rPr lang="en-US" sz="1600" i="1" dirty="0"/>
              <a:t>You sell XX, and pay me to exit (or not to enter)</a:t>
            </a:r>
            <a:r>
              <a:rPr lang="en-US" sz="2400" dirty="0"/>
              <a:t> </a:t>
            </a:r>
          </a:p>
          <a:p>
            <a:r>
              <a:rPr lang="en-US" sz="2400" dirty="0"/>
              <a:t>How does division of markets compare/contrast with “price-fixing”?</a:t>
            </a:r>
          </a:p>
          <a:p>
            <a:pPr lvl="1"/>
            <a:r>
              <a:rPr lang="en-US" sz="2000" i="1" dirty="0">
                <a:solidFill>
                  <a:srgbClr val="C00000"/>
                </a:solidFill>
              </a:rPr>
              <a:t>May appear narrower </a:t>
            </a:r>
            <a:r>
              <a:rPr lang="en-US" sz="2000" dirty="0"/>
              <a:t>– no agreement </a:t>
            </a:r>
            <a:r>
              <a:rPr lang="en-US" sz="2000" i="1" dirty="0"/>
              <a:t>on price</a:t>
            </a:r>
          </a:p>
          <a:p>
            <a:pPr lvl="1"/>
            <a:r>
              <a:rPr lang="en-US" sz="2000" i="1" dirty="0">
                <a:solidFill>
                  <a:srgbClr val="C00000"/>
                </a:solidFill>
              </a:rPr>
              <a:t>But really broader </a:t>
            </a:r>
            <a:r>
              <a:rPr lang="en-US" sz="2000" dirty="0"/>
              <a:t>– insulation from </a:t>
            </a:r>
            <a:r>
              <a:rPr lang="en-US" sz="2000" b="1" i="1" dirty="0">
                <a:solidFill>
                  <a:srgbClr val="C00000"/>
                </a:solidFill>
              </a:rPr>
              <a:t>ALL</a:t>
            </a:r>
            <a:r>
              <a:rPr lang="en-US" sz="2000" b="1" dirty="0">
                <a:solidFill>
                  <a:srgbClr val="C00000"/>
                </a:solidFill>
              </a:rPr>
              <a:t> forms of competition</a:t>
            </a:r>
            <a:r>
              <a:rPr lang="en-US" sz="2000" dirty="0"/>
              <a:t>, price and </a:t>
            </a:r>
            <a:br>
              <a:rPr lang="en-US" sz="2000" dirty="0"/>
            </a:br>
            <a:r>
              <a:rPr lang="en-US" sz="2000" dirty="0"/>
              <a:t>non-price (e.g., also quality, service, innovation</a:t>
            </a:r>
            <a:r>
              <a:rPr lang="en-US" sz="1800" i="1" dirty="0"/>
              <a:t>)</a:t>
            </a:r>
            <a:endParaRPr lang="en-US" sz="2000" dirty="0"/>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40</a:t>
            </a:fld>
            <a:endParaRPr lang="en-US"/>
          </a:p>
        </p:txBody>
      </p:sp>
    </p:spTree>
    <p:extLst>
      <p:ext uri="{BB962C8B-B14F-4D97-AF65-F5344CB8AC3E}">
        <p14:creationId xmlns:p14="http://schemas.microsoft.com/office/powerpoint/2010/main" val="27342989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C93B6-E552-43F1-A322-2C17C356CBA5}"/>
              </a:ext>
            </a:extLst>
          </p:cNvPr>
          <p:cNvSpPr>
            <a:spLocks noGrp="1"/>
          </p:cNvSpPr>
          <p:nvPr>
            <p:ph type="title"/>
          </p:nvPr>
        </p:nvSpPr>
        <p:spPr/>
        <p:txBody>
          <a:bodyPr>
            <a:normAutofit/>
          </a:bodyPr>
          <a:lstStyle/>
          <a:p>
            <a:pPr algn="ctr"/>
            <a:r>
              <a:rPr lang="en-US" sz="3200" dirty="0"/>
              <a:t>Additional Fact Situations: </a:t>
            </a:r>
            <a:br>
              <a:rPr lang="en-US" sz="3200" dirty="0"/>
            </a:br>
            <a:br>
              <a:rPr lang="en-US" sz="3200" dirty="0"/>
            </a:br>
            <a:r>
              <a:rPr lang="en-US" sz="3200" i="1" dirty="0"/>
              <a:t>Do These Following Agreements Violate Section 1?  </a:t>
            </a:r>
            <a:br>
              <a:rPr lang="en-US" sz="3200" i="1" dirty="0"/>
            </a:br>
            <a:r>
              <a:rPr lang="en-US" sz="3200" i="1" dirty="0"/>
              <a:t>Does Per Se Analysis Apply?</a:t>
            </a:r>
            <a:endParaRPr lang="en-US" sz="5400" i="1" dirty="0"/>
          </a:p>
        </p:txBody>
      </p:sp>
      <p:sp>
        <p:nvSpPr>
          <p:cNvPr id="3" name="Text Placeholder 2">
            <a:extLst>
              <a:ext uri="{FF2B5EF4-FFF2-40B4-BE49-F238E27FC236}">
                <a16:creationId xmlns:a16="http://schemas.microsoft.com/office/drawing/2014/main" id="{986B87EB-2B82-41C9-99B8-7AE995446C98}"/>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8AF1452C-8F2F-4813-87BD-61D5F5338C8D}"/>
              </a:ext>
            </a:extLst>
          </p:cNvPr>
          <p:cNvSpPr>
            <a:spLocks noGrp="1"/>
          </p:cNvSpPr>
          <p:nvPr>
            <p:ph type="sldNum" sz="quarter" idx="12"/>
          </p:nvPr>
        </p:nvSpPr>
        <p:spPr/>
        <p:txBody>
          <a:bodyPr/>
          <a:lstStyle/>
          <a:p>
            <a:fld id="{99F71A1A-31A9-4FA5-B879-5476ABEEDC5F}" type="slidenum">
              <a:rPr lang="en-US" smtClean="0"/>
              <a:t>41</a:t>
            </a:fld>
            <a:endParaRPr lang="en-US"/>
          </a:p>
        </p:txBody>
      </p:sp>
    </p:spTree>
    <p:extLst>
      <p:ext uri="{BB962C8B-B14F-4D97-AF65-F5344CB8AC3E}">
        <p14:creationId xmlns:p14="http://schemas.microsoft.com/office/powerpoint/2010/main" val="25996001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30786-A473-43C0-867D-35BC52A64315}"/>
              </a:ext>
            </a:extLst>
          </p:cNvPr>
          <p:cNvSpPr>
            <a:spLocks noGrp="1"/>
          </p:cNvSpPr>
          <p:nvPr>
            <p:ph type="title"/>
          </p:nvPr>
        </p:nvSpPr>
        <p:spPr/>
        <p:txBody>
          <a:bodyPr>
            <a:normAutofit/>
          </a:bodyPr>
          <a:lstStyle/>
          <a:p>
            <a:r>
              <a:rPr lang="en-US" sz="2800" dirty="0"/>
              <a:t>National Macaroni Manufacturers Association v. FTC (7th Cir. 1965)</a:t>
            </a:r>
          </a:p>
        </p:txBody>
      </p:sp>
      <p:sp>
        <p:nvSpPr>
          <p:cNvPr id="3" name="Content Placeholder 2">
            <a:extLst>
              <a:ext uri="{FF2B5EF4-FFF2-40B4-BE49-F238E27FC236}">
                <a16:creationId xmlns:a16="http://schemas.microsoft.com/office/drawing/2014/main" id="{11F0D90A-4B60-40D3-9AED-D1529FD35E86}"/>
              </a:ext>
            </a:extLst>
          </p:cNvPr>
          <p:cNvSpPr>
            <a:spLocks noGrp="1"/>
          </p:cNvSpPr>
          <p:nvPr>
            <p:ph idx="1"/>
          </p:nvPr>
        </p:nvSpPr>
        <p:spPr>
          <a:xfrm>
            <a:off x="838201" y="1825625"/>
            <a:ext cx="4668748" cy="4351338"/>
          </a:xfrm>
        </p:spPr>
        <p:txBody>
          <a:bodyPr>
            <a:normAutofit lnSpcReduction="10000"/>
          </a:bodyPr>
          <a:lstStyle/>
          <a:p>
            <a:r>
              <a:rPr lang="en-US" sz="2400" dirty="0"/>
              <a:t>Making Pasta</a:t>
            </a:r>
          </a:p>
          <a:p>
            <a:pPr lvl="1"/>
            <a:r>
              <a:rPr lang="en-US" sz="2000" dirty="0"/>
              <a:t>Pasta is made from durum wheat of a combo of durum and other wheat types</a:t>
            </a:r>
          </a:p>
          <a:p>
            <a:pPr lvl="1"/>
            <a:r>
              <a:rPr lang="en-US" sz="2000" dirty="0"/>
              <a:t>Durum is more expensive and higher quality</a:t>
            </a:r>
          </a:p>
          <a:p>
            <a:r>
              <a:rPr lang="en-US" sz="2400" dirty="0"/>
              <a:t>Conduct</a:t>
            </a:r>
          </a:p>
          <a:p>
            <a:pPr lvl="1"/>
            <a:r>
              <a:rPr lang="en-US" sz="2000" dirty="0"/>
              <a:t>A drought in 1961 led to a shortage of durum wheat</a:t>
            </a:r>
          </a:p>
          <a:p>
            <a:pPr lvl="1"/>
            <a:r>
              <a:rPr lang="en-US" sz="2000" dirty="0"/>
              <a:t>The members of the association agreed to order to ration the scarce supplies of durum by setting a temporary standard that pasta contain 50% durum</a:t>
            </a:r>
          </a:p>
        </p:txBody>
      </p:sp>
      <p:sp>
        <p:nvSpPr>
          <p:cNvPr id="4" name="Slide Number Placeholder 3">
            <a:extLst>
              <a:ext uri="{FF2B5EF4-FFF2-40B4-BE49-F238E27FC236}">
                <a16:creationId xmlns:a16="http://schemas.microsoft.com/office/drawing/2014/main" id="{34A79A88-2633-44A8-A29D-33314CE5B1D8}"/>
              </a:ext>
            </a:extLst>
          </p:cNvPr>
          <p:cNvSpPr>
            <a:spLocks noGrp="1"/>
          </p:cNvSpPr>
          <p:nvPr>
            <p:ph type="sldNum" sz="quarter" idx="12"/>
          </p:nvPr>
        </p:nvSpPr>
        <p:spPr/>
        <p:txBody>
          <a:bodyPr/>
          <a:lstStyle/>
          <a:p>
            <a:fld id="{99F71A1A-31A9-4FA5-B879-5476ABEEDC5F}" type="slidenum">
              <a:rPr lang="en-US" smtClean="0"/>
              <a:t>42</a:t>
            </a:fld>
            <a:endParaRPr lang="en-US"/>
          </a:p>
        </p:txBody>
      </p:sp>
      <p:sp>
        <p:nvSpPr>
          <p:cNvPr id="6" name="TextBox 5">
            <a:extLst>
              <a:ext uri="{FF2B5EF4-FFF2-40B4-BE49-F238E27FC236}">
                <a16:creationId xmlns:a16="http://schemas.microsoft.com/office/drawing/2014/main" id="{CDAB3A65-3988-40FB-AA0F-310E78FB0FBE}"/>
              </a:ext>
            </a:extLst>
          </p:cNvPr>
          <p:cNvSpPr txBox="1"/>
          <p:nvPr/>
        </p:nvSpPr>
        <p:spPr>
          <a:xfrm>
            <a:off x="6096000" y="1825625"/>
            <a:ext cx="5390508" cy="3785652"/>
          </a:xfrm>
          <a:prstGeom prst="rect">
            <a:avLst/>
          </a:prstGeom>
          <a:noFill/>
        </p:spPr>
        <p:txBody>
          <a:bodyPr wrap="square">
            <a:spAutoFit/>
          </a:bodyPr>
          <a:lstStyle/>
          <a:p>
            <a:r>
              <a:rPr lang="en-US" sz="2400" i="1" u="sng" dirty="0">
                <a:solidFill>
                  <a:srgbClr val="C00000"/>
                </a:solidFill>
              </a:rPr>
              <a:t>Questions to discuss</a:t>
            </a:r>
          </a:p>
          <a:p>
            <a:pPr marL="342900" indent="-342900">
              <a:buFont typeface="Wingdings" panose="05000000000000000000" pitchFamily="2" charset="2"/>
              <a:buChar char="ü"/>
            </a:pPr>
            <a:r>
              <a:rPr lang="en-US" sz="2400" i="1" dirty="0">
                <a:solidFill>
                  <a:srgbClr val="C00000"/>
                </a:solidFill>
              </a:rPr>
              <a:t>What might be the anticompetitive motive?</a:t>
            </a:r>
            <a:br>
              <a:rPr lang="en-US" sz="2400" i="1" dirty="0">
                <a:solidFill>
                  <a:srgbClr val="C00000"/>
                </a:solidFill>
              </a:rPr>
            </a:br>
            <a:endParaRPr lang="en-US" sz="2400" i="1" dirty="0">
              <a:solidFill>
                <a:srgbClr val="C00000"/>
              </a:solidFill>
            </a:endParaRPr>
          </a:p>
          <a:p>
            <a:pPr marL="342900" indent="-342900">
              <a:buFont typeface="Wingdings" panose="05000000000000000000" pitchFamily="2" charset="2"/>
              <a:buChar char="ü"/>
            </a:pPr>
            <a:r>
              <a:rPr lang="en-US" sz="2400" i="1" dirty="0">
                <a:solidFill>
                  <a:srgbClr val="C00000"/>
                </a:solidFill>
              </a:rPr>
              <a:t>What might be the procompetitive motive </a:t>
            </a:r>
            <a:br>
              <a:rPr lang="en-US" sz="2400" i="1" dirty="0">
                <a:solidFill>
                  <a:srgbClr val="C00000"/>
                </a:solidFill>
              </a:rPr>
            </a:br>
            <a:endParaRPr lang="en-US" sz="2400" i="1" dirty="0">
              <a:solidFill>
                <a:srgbClr val="C00000"/>
              </a:solidFill>
            </a:endParaRPr>
          </a:p>
          <a:p>
            <a:pPr marL="342900" indent="-342900">
              <a:buFont typeface="Wingdings" panose="05000000000000000000" pitchFamily="2" charset="2"/>
              <a:buChar char="ü"/>
            </a:pPr>
            <a:r>
              <a:rPr lang="en-US" sz="2400" i="1" dirty="0">
                <a:solidFill>
                  <a:srgbClr val="C00000"/>
                </a:solidFill>
              </a:rPr>
              <a:t>What might be the harm to consumers? </a:t>
            </a:r>
            <a:br>
              <a:rPr lang="en-US" sz="2400" i="1" dirty="0">
                <a:solidFill>
                  <a:srgbClr val="C00000"/>
                </a:solidFill>
              </a:rPr>
            </a:br>
            <a:endParaRPr lang="en-US" sz="2400" i="1" dirty="0">
              <a:solidFill>
                <a:srgbClr val="C00000"/>
              </a:solidFill>
            </a:endParaRPr>
          </a:p>
          <a:p>
            <a:pPr marL="342900" indent="-342900">
              <a:buFont typeface="Wingdings" panose="05000000000000000000" pitchFamily="2" charset="2"/>
              <a:buChar char="ü"/>
            </a:pPr>
            <a:r>
              <a:rPr lang="en-US" sz="2400" i="1" dirty="0">
                <a:solidFill>
                  <a:srgbClr val="C00000"/>
                </a:solidFill>
              </a:rPr>
              <a:t>Should the per se rule apply?</a:t>
            </a:r>
          </a:p>
        </p:txBody>
      </p:sp>
    </p:spTree>
    <p:extLst>
      <p:ext uri="{BB962C8B-B14F-4D97-AF65-F5344CB8AC3E}">
        <p14:creationId xmlns:p14="http://schemas.microsoft.com/office/powerpoint/2010/main" val="22768838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1F9E8-1889-4C0B-8C7B-5EEBA2E316AF}"/>
              </a:ext>
            </a:extLst>
          </p:cNvPr>
          <p:cNvSpPr>
            <a:spLocks noGrp="1"/>
          </p:cNvSpPr>
          <p:nvPr>
            <p:ph type="title"/>
          </p:nvPr>
        </p:nvSpPr>
        <p:spPr/>
        <p:txBody>
          <a:bodyPr/>
          <a:lstStyle/>
          <a:p>
            <a:r>
              <a:rPr lang="en-US" sz="3200" i="1" dirty="0"/>
              <a:t>Macaroni </a:t>
            </a:r>
            <a:r>
              <a:rPr lang="en-US" sz="3200" dirty="0"/>
              <a:t>Analysis</a:t>
            </a:r>
            <a:endParaRPr lang="en-US" dirty="0"/>
          </a:p>
        </p:txBody>
      </p:sp>
      <p:sp>
        <p:nvSpPr>
          <p:cNvPr id="3" name="Content Placeholder 2">
            <a:extLst>
              <a:ext uri="{FF2B5EF4-FFF2-40B4-BE49-F238E27FC236}">
                <a16:creationId xmlns:a16="http://schemas.microsoft.com/office/drawing/2014/main" id="{FA4A5E9C-05BF-4978-A42A-36C6273A2C4E}"/>
              </a:ext>
            </a:extLst>
          </p:cNvPr>
          <p:cNvSpPr>
            <a:spLocks noGrp="1"/>
          </p:cNvSpPr>
          <p:nvPr>
            <p:ph idx="1"/>
          </p:nvPr>
        </p:nvSpPr>
        <p:spPr/>
        <p:txBody>
          <a:bodyPr>
            <a:normAutofit fontScale="77500" lnSpcReduction="20000"/>
          </a:bodyPr>
          <a:lstStyle/>
          <a:p>
            <a:r>
              <a:rPr lang="en-US" sz="3200" i="1" dirty="0">
                <a:solidFill>
                  <a:srgbClr val="C00000"/>
                </a:solidFill>
              </a:rPr>
              <a:t>What might be the anticompetitive motive?</a:t>
            </a:r>
          </a:p>
          <a:p>
            <a:pPr lvl="1"/>
            <a:r>
              <a:rPr lang="en-US" sz="2800" i="1" dirty="0"/>
              <a:t>Reduce the cost of wheat (collective monopsony conduct)</a:t>
            </a:r>
          </a:p>
          <a:p>
            <a:pPr lvl="1"/>
            <a:r>
              <a:rPr lang="en-US" sz="2800" i="1" dirty="0"/>
              <a:t>Eliminate pasta quality competition </a:t>
            </a:r>
          </a:p>
          <a:p>
            <a:r>
              <a:rPr lang="en-US" sz="3200" i="1" dirty="0">
                <a:solidFill>
                  <a:srgbClr val="C00000"/>
                </a:solidFill>
              </a:rPr>
              <a:t>What might be the procompetitive motive </a:t>
            </a:r>
          </a:p>
          <a:p>
            <a:pPr lvl="1"/>
            <a:r>
              <a:rPr lang="en-US" sz="2800" i="1" dirty="0"/>
              <a:t>Eliminate consumer dissatisfaction with ALL pasta, based on low quality of some brands</a:t>
            </a:r>
          </a:p>
          <a:p>
            <a:r>
              <a:rPr lang="en-US" sz="3200" i="1" dirty="0">
                <a:solidFill>
                  <a:srgbClr val="C00000"/>
                </a:solidFill>
              </a:rPr>
              <a:t>What might be the harm to consumers? </a:t>
            </a:r>
          </a:p>
          <a:p>
            <a:pPr lvl="1"/>
            <a:r>
              <a:rPr lang="en-US" sz="2800" i="1" dirty="0"/>
              <a:t>Lower quality pasta</a:t>
            </a:r>
          </a:p>
          <a:p>
            <a:pPr lvl="1"/>
            <a:r>
              <a:rPr lang="en-US" sz="2800" i="1" dirty="0"/>
              <a:t>Elimination of quality competition can lead to lower prices</a:t>
            </a:r>
          </a:p>
          <a:p>
            <a:r>
              <a:rPr lang="en-US" sz="3200" i="1" dirty="0">
                <a:solidFill>
                  <a:srgbClr val="C00000"/>
                </a:solidFill>
              </a:rPr>
              <a:t>Should the per se rule apply?</a:t>
            </a:r>
          </a:p>
          <a:p>
            <a:pPr lvl="1"/>
            <a:r>
              <a:rPr lang="en-US" sz="2800" i="1" dirty="0"/>
              <a:t>7th Circuit (1965) says “YES”</a:t>
            </a:r>
          </a:p>
          <a:p>
            <a:pPr lvl="1"/>
            <a:r>
              <a:rPr lang="en-US" sz="2800" i="1" dirty="0"/>
              <a:t>Decision was consistent with subsequent NSPE (1978)</a:t>
            </a:r>
            <a:br>
              <a:rPr lang="en-US" sz="2800" i="1" dirty="0">
                <a:solidFill>
                  <a:srgbClr val="C00000"/>
                </a:solidFill>
              </a:rPr>
            </a:br>
            <a:endParaRPr lang="en-US" sz="2800" i="1" dirty="0">
              <a:solidFill>
                <a:srgbClr val="C00000"/>
              </a:solidFill>
            </a:endParaRPr>
          </a:p>
          <a:p>
            <a:endParaRPr lang="en-US" dirty="0"/>
          </a:p>
        </p:txBody>
      </p:sp>
      <p:sp>
        <p:nvSpPr>
          <p:cNvPr id="4" name="Slide Number Placeholder 3">
            <a:extLst>
              <a:ext uri="{FF2B5EF4-FFF2-40B4-BE49-F238E27FC236}">
                <a16:creationId xmlns:a16="http://schemas.microsoft.com/office/drawing/2014/main" id="{BFD8646B-DD8B-40E7-B73F-C05AEBD16CB0}"/>
              </a:ext>
            </a:extLst>
          </p:cNvPr>
          <p:cNvSpPr>
            <a:spLocks noGrp="1"/>
          </p:cNvSpPr>
          <p:nvPr>
            <p:ph type="sldNum" sz="quarter" idx="12"/>
          </p:nvPr>
        </p:nvSpPr>
        <p:spPr/>
        <p:txBody>
          <a:bodyPr/>
          <a:lstStyle/>
          <a:p>
            <a:fld id="{99F71A1A-31A9-4FA5-B879-5476ABEEDC5F}" type="slidenum">
              <a:rPr lang="en-US" smtClean="0"/>
              <a:t>43</a:t>
            </a:fld>
            <a:endParaRPr lang="en-US"/>
          </a:p>
        </p:txBody>
      </p:sp>
    </p:spTree>
    <p:extLst>
      <p:ext uri="{BB962C8B-B14F-4D97-AF65-F5344CB8AC3E}">
        <p14:creationId xmlns:p14="http://schemas.microsoft.com/office/powerpoint/2010/main" val="38417411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EF5A2-9913-4EFD-8CA5-AB3A374F8509}"/>
              </a:ext>
            </a:extLst>
          </p:cNvPr>
          <p:cNvSpPr>
            <a:spLocks noGrp="1"/>
          </p:cNvSpPr>
          <p:nvPr>
            <p:ph type="title"/>
          </p:nvPr>
        </p:nvSpPr>
        <p:spPr/>
        <p:txBody>
          <a:bodyPr/>
          <a:lstStyle/>
          <a:p>
            <a:r>
              <a:rPr lang="en-US" i="1" dirty="0"/>
              <a:t>Hypothetical </a:t>
            </a:r>
            <a:r>
              <a:rPr lang="en-US" dirty="0" err="1"/>
              <a:t>Covid</a:t>
            </a:r>
            <a:r>
              <a:rPr lang="en-US" dirty="0"/>
              <a:t> Vaccine Producers’ Agreement</a:t>
            </a:r>
          </a:p>
        </p:txBody>
      </p:sp>
      <p:sp>
        <p:nvSpPr>
          <p:cNvPr id="3" name="Content Placeholder 2">
            <a:extLst>
              <a:ext uri="{FF2B5EF4-FFF2-40B4-BE49-F238E27FC236}">
                <a16:creationId xmlns:a16="http://schemas.microsoft.com/office/drawing/2014/main" id="{27AAA48B-C503-4DB0-9A3B-4AB99DDDD551}"/>
              </a:ext>
            </a:extLst>
          </p:cNvPr>
          <p:cNvSpPr>
            <a:spLocks noGrp="1"/>
          </p:cNvSpPr>
          <p:nvPr>
            <p:ph idx="1"/>
          </p:nvPr>
        </p:nvSpPr>
        <p:spPr>
          <a:xfrm>
            <a:off x="838200" y="1548223"/>
            <a:ext cx="9836649" cy="4351338"/>
          </a:xfrm>
        </p:spPr>
        <p:txBody>
          <a:bodyPr>
            <a:normAutofit/>
          </a:bodyPr>
          <a:lstStyle/>
          <a:p>
            <a:r>
              <a:rPr lang="en-US" sz="2200" dirty="0"/>
              <a:t>Pfizer, Johnson &amp; Johnson, </a:t>
            </a:r>
            <a:r>
              <a:rPr lang="en-US" sz="2200" dirty="0" err="1"/>
              <a:t>Moderna</a:t>
            </a:r>
            <a:r>
              <a:rPr lang="en-US" sz="2200" dirty="0"/>
              <a:t> jointly issue a public pledge not to seek government approval for their next-generation vaccines until the shots have proven to be safe and effective with a </a:t>
            </a:r>
            <a:r>
              <a:rPr lang="en-US" sz="2200" i="1" dirty="0"/>
              <a:t>larger sample </a:t>
            </a:r>
            <a:r>
              <a:rPr lang="en-US" sz="2200" dirty="0"/>
              <a:t>of patients than the FDA normally requires. </a:t>
            </a:r>
          </a:p>
          <a:p>
            <a:r>
              <a:rPr lang="en-US" sz="2200" u="sng" dirty="0"/>
              <a:t>Questions</a:t>
            </a:r>
          </a:p>
          <a:p>
            <a:pPr lvl="1"/>
            <a:r>
              <a:rPr lang="en-US" sz="2000" i="1" dirty="0">
                <a:solidFill>
                  <a:srgbClr val="C00000"/>
                </a:solidFill>
              </a:rPr>
              <a:t>Under the learning of </a:t>
            </a:r>
            <a:r>
              <a:rPr lang="en-US" sz="2000" i="1" dirty="0" err="1">
                <a:solidFill>
                  <a:srgbClr val="C00000"/>
                </a:solidFill>
              </a:rPr>
              <a:t>NSPE</a:t>
            </a:r>
            <a:r>
              <a:rPr lang="en-US" sz="2000" i="1" dirty="0">
                <a:solidFill>
                  <a:srgbClr val="C00000"/>
                </a:solidFill>
              </a:rPr>
              <a:t>, does this joint pledge violate Section 1? Illegal per se analysis?</a:t>
            </a:r>
          </a:p>
          <a:p>
            <a:pPr lvl="1"/>
            <a:r>
              <a:rPr lang="en-US" sz="2000" i="1" dirty="0">
                <a:solidFill>
                  <a:srgbClr val="C00000"/>
                </a:solidFill>
              </a:rPr>
              <a:t>What might be the anticompetitive rationale for such an agreement?  </a:t>
            </a:r>
          </a:p>
          <a:p>
            <a:pPr lvl="1"/>
            <a:r>
              <a:rPr lang="en-US" sz="2000" i="1" dirty="0">
                <a:solidFill>
                  <a:srgbClr val="C00000"/>
                </a:solidFill>
              </a:rPr>
              <a:t>Procompetitive rationales?</a:t>
            </a:r>
            <a:br>
              <a:rPr lang="en-US" sz="2000" i="1" dirty="0">
                <a:solidFill>
                  <a:srgbClr val="C00000"/>
                </a:solidFill>
              </a:rPr>
            </a:br>
            <a:endParaRPr lang="en-US" sz="2000" i="1" dirty="0">
              <a:solidFill>
                <a:srgbClr val="C00000"/>
              </a:solidFill>
            </a:endParaRPr>
          </a:p>
        </p:txBody>
      </p:sp>
      <p:sp>
        <p:nvSpPr>
          <p:cNvPr id="4" name="Slide Number Placeholder 3">
            <a:extLst>
              <a:ext uri="{FF2B5EF4-FFF2-40B4-BE49-F238E27FC236}">
                <a16:creationId xmlns:a16="http://schemas.microsoft.com/office/drawing/2014/main" id="{4BA9A11F-2BED-4028-B1D4-6E6901FFB555}"/>
              </a:ext>
            </a:extLst>
          </p:cNvPr>
          <p:cNvSpPr>
            <a:spLocks noGrp="1"/>
          </p:cNvSpPr>
          <p:nvPr>
            <p:ph type="sldNum" sz="quarter" idx="12"/>
          </p:nvPr>
        </p:nvSpPr>
        <p:spPr/>
        <p:txBody>
          <a:bodyPr/>
          <a:lstStyle/>
          <a:p>
            <a:fld id="{99F71A1A-31A9-4FA5-B879-5476ABEEDC5F}" type="slidenum">
              <a:rPr lang="en-US" smtClean="0"/>
              <a:t>44</a:t>
            </a:fld>
            <a:endParaRPr lang="en-US"/>
          </a:p>
        </p:txBody>
      </p:sp>
    </p:spTree>
    <p:extLst>
      <p:ext uri="{BB962C8B-B14F-4D97-AF65-F5344CB8AC3E}">
        <p14:creationId xmlns:p14="http://schemas.microsoft.com/office/powerpoint/2010/main" val="3661126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B4A5A-337A-4433-9E07-4943308AB81F}"/>
              </a:ext>
            </a:extLst>
          </p:cNvPr>
          <p:cNvSpPr>
            <a:spLocks noGrp="1"/>
          </p:cNvSpPr>
          <p:nvPr>
            <p:ph type="title"/>
          </p:nvPr>
        </p:nvSpPr>
        <p:spPr/>
        <p:txBody>
          <a:bodyPr/>
          <a:lstStyle/>
          <a:p>
            <a:r>
              <a:rPr lang="en-US" dirty="0" err="1"/>
              <a:t>Covid</a:t>
            </a:r>
            <a:r>
              <a:rPr lang="en-US" dirty="0"/>
              <a:t> Agreement: Analysis</a:t>
            </a:r>
          </a:p>
        </p:txBody>
      </p:sp>
      <p:sp>
        <p:nvSpPr>
          <p:cNvPr id="3" name="Content Placeholder 2">
            <a:extLst>
              <a:ext uri="{FF2B5EF4-FFF2-40B4-BE49-F238E27FC236}">
                <a16:creationId xmlns:a16="http://schemas.microsoft.com/office/drawing/2014/main" id="{3BC4751E-373E-4C4C-BE8D-108DBF1F8604}"/>
              </a:ext>
            </a:extLst>
          </p:cNvPr>
          <p:cNvSpPr>
            <a:spLocks noGrp="1"/>
          </p:cNvSpPr>
          <p:nvPr>
            <p:ph idx="1"/>
          </p:nvPr>
        </p:nvSpPr>
        <p:spPr>
          <a:xfrm>
            <a:off x="838200" y="1537948"/>
            <a:ext cx="10515600" cy="4351338"/>
          </a:xfrm>
        </p:spPr>
        <p:txBody>
          <a:bodyPr/>
          <a:lstStyle/>
          <a:p>
            <a:r>
              <a:rPr lang="en-US" dirty="0"/>
              <a:t>There is an agreement not to compete on timing</a:t>
            </a:r>
          </a:p>
          <a:p>
            <a:r>
              <a:rPr lang="en-US" i="1" dirty="0">
                <a:solidFill>
                  <a:srgbClr val="C00000"/>
                </a:solidFill>
              </a:rPr>
              <a:t>Is there an anticompetitive motive?  </a:t>
            </a:r>
            <a:endParaRPr lang="en-US" i="1" dirty="0"/>
          </a:p>
          <a:p>
            <a:r>
              <a:rPr lang="en-US" dirty="0"/>
              <a:t>One possible anticompetitive motive could be to reduce R&amp;D competition or sell more first-generation vaccines without having to invest in new facilities?</a:t>
            </a:r>
          </a:p>
          <a:p>
            <a:r>
              <a:rPr lang="en-US" dirty="0"/>
              <a:t>Another possible anticompetitive motive could be to sell drugs for </a:t>
            </a:r>
            <a:r>
              <a:rPr lang="en-US" i="1" dirty="0"/>
              <a:t>treatment </a:t>
            </a:r>
            <a:r>
              <a:rPr lang="en-US" dirty="0"/>
              <a:t>of </a:t>
            </a:r>
            <a:r>
              <a:rPr lang="en-US" dirty="0" err="1"/>
              <a:t>Covid</a:t>
            </a:r>
            <a:endParaRPr lang="en-US" dirty="0"/>
          </a:p>
        </p:txBody>
      </p:sp>
      <p:sp>
        <p:nvSpPr>
          <p:cNvPr id="4" name="Slide Number Placeholder 3">
            <a:extLst>
              <a:ext uri="{FF2B5EF4-FFF2-40B4-BE49-F238E27FC236}">
                <a16:creationId xmlns:a16="http://schemas.microsoft.com/office/drawing/2014/main" id="{8253CCDB-0E98-48C7-B982-B090A0BC66E9}"/>
              </a:ext>
            </a:extLst>
          </p:cNvPr>
          <p:cNvSpPr>
            <a:spLocks noGrp="1"/>
          </p:cNvSpPr>
          <p:nvPr>
            <p:ph type="sldNum" sz="quarter" idx="12"/>
          </p:nvPr>
        </p:nvSpPr>
        <p:spPr/>
        <p:txBody>
          <a:bodyPr/>
          <a:lstStyle/>
          <a:p>
            <a:fld id="{99F71A1A-31A9-4FA5-B879-5476ABEEDC5F}" type="slidenum">
              <a:rPr lang="en-US" smtClean="0"/>
              <a:t>45</a:t>
            </a:fld>
            <a:endParaRPr lang="en-US"/>
          </a:p>
        </p:txBody>
      </p:sp>
    </p:spTree>
    <p:extLst>
      <p:ext uri="{BB962C8B-B14F-4D97-AF65-F5344CB8AC3E}">
        <p14:creationId xmlns:p14="http://schemas.microsoft.com/office/powerpoint/2010/main" val="2346923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58188-F4E4-468A-8893-32E7B956FE78}"/>
              </a:ext>
            </a:extLst>
          </p:cNvPr>
          <p:cNvSpPr>
            <a:spLocks noGrp="1"/>
          </p:cNvSpPr>
          <p:nvPr>
            <p:ph type="title"/>
          </p:nvPr>
        </p:nvSpPr>
        <p:spPr/>
        <p:txBody>
          <a:bodyPr/>
          <a:lstStyle/>
          <a:p>
            <a:r>
              <a:rPr lang="en-US" dirty="0"/>
              <a:t>Trucking Firm Agreement </a:t>
            </a:r>
          </a:p>
        </p:txBody>
      </p:sp>
      <p:sp>
        <p:nvSpPr>
          <p:cNvPr id="3" name="Content Placeholder 2">
            <a:extLst>
              <a:ext uri="{FF2B5EF4-FFF2-40B4-BE49-F238E27FC236}">
                <a16:creationId xmlns:a16="http://schemas.microsoft.com/office/drawing/2014/main" id="{B4EC9271-8865-4215-A1EB-C8806C3F9128}"/>
              </a:ext>
            </a:extLst>
          </p:cNvPr>
          <p:cNvSpPr>
            <a:spLocks noGrp="1"/>
          </p:cNvSpPr>
          <p:nvPr>
            <p:ph idx="1"/>
          </p:nvPr>
        </p:nvSpPr>
        <p:spPr/>
        <p:txBody>
          <a:bodyPr/>
          <a:lstStyle/>
          <a:p>
            <a:r>
              <a:rPr lang="en-US" sz="2200" dirty="0"/>
              <a:t>Suppose the 10 largest trucking firms agree that they will prevent their drivers from exceeding lawful speed limits?</a:t>
            </a:r>
            <a:br>
              <a:rPr lang="en-US" sz="2200" dirty="0"/>
            </a:br>
            <a:endParaRPr lang="en-US" sz="2200" dirty="0"/>
          </a:p>
          <a:p>
            <a:pPr lvl="1"/>
            <a:r>
              <a:rPr lang="en-US" i="1" dirty="0">
                <a:solidFill>
                  <a:srgbClr val="C00000"/>
                </a:solidFill>
              </a:rPr>
              <a:t>Why might be the anticompetitive rationale for such an agreement?  </a:t>
            </a:r>
          </a:p>
          <a:p>
            <a:pPr lvl="1"/>
            <a:r>
              <a:rPr lang="en-US" i="1" dirty="0">
                <a:solidFill>
                  <a:srgbClr val="C00000"/>
                </a:solidFill>
              </a:rPr>
              <a:t>Would it violate Section 1? Per se illegal?</a:t>
            </a:r>
          </a:p>
          <a:p>
            <a:pPr lvl="1"/>
            <a:r>
              <a:rPr lang="en-US" i="1" dirty="0">
                <a:solidFill>
                  <a:srgbClr val="C00000"/>
                </a:solidFill>
              </a:rPr>
              <a:t>What if they also said that they were adding a 5% surcharge to prices to take account the increased costs incurred?</a:t>
            </a:r>
          </a:p>
          <a:p>
            <a:endParaRPr lang="en-US" dirty="0"/>
          </a:p>
        </p:txBody>
      </p:sp>
      <p:sp>
        <p:nvSpPr>
          <p:cNvPr id="4" name="Slide Number Placeholder 3">
            <a:extLst>
              <a:ext uri="{FF2B5EF4-FFF2-40B4-BE49-F238E27FC236}">
                <a16:creationId xmlns:a16="http://schemas.microsoft.com/office/drawing/2014/main" id="{5DE6B624-FFAA-4027-A641-E4BFC5108305}"/>
              </a:ext>
            </a:extLst>
          </p:cNvPr>
          <p:cNvSpPr>
            <a:spLocks noGrp="1"/>
          </p:cNvSpPr>
          <p:nvPr>
            <p:ph type="sldNum" sz="quarter" idx="12"/>
          </p:nvPr>
        </p:nvSpPr>
        <p:spPr/>
        <p:txBody>
          <a:bodyPr/>
          <a:lstStyle/>
          <a:p>
            <a:fld id="{99F71A1A-31A9-4FA5-B879-5476ABEEDC5F}" type="slidenum">
              <a:rPr lang="en-US" smtClean="0"/>
              <a:t>46</a:t>
            </a:fld>
            <a:endParaRPr lang="en-US"/>
          </a:p>
        </p:txBody>
      </p:sp>
    </p:spTree>
    <p:extLst>
      <p:ext uri="{BB962C8B-B14F-4D97-AF65-F5344CB8AC3E}">
        <p14:creationId xmlns:p14="http://schemas.microsoft.com/office/powerpoint/2010/main" val="32480244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87F9D-E7A0-4CBF-A718-B31C834F9B7C}"/>
              </a:ext>
            </a:extLst>
          </p:cNvPr>
          <p:cNvSpPr>
            <a:spLocks noGrp="1"/>
          </p:cNvSpPr>
          <p:nvPr>
            <p:ph type="title"/>
          </p:nvPr>
        </p:nvSpPr>
        <p:spPr/>
        <p:txBody>
          <a:bodyPr/>
          <a:lstStyle/>
          <a:p>
            <a:r>
              <a:rPr lang="en-US" i="1" dirty="0"/>
              <a:t>Is the Trucking Firm Agreement Anticompetitive?</a:t>
            </a:r>
          </a:p>
        </p:txBody>
      </p:sp>
      <p:sp>
        <p:nvSpPr>
          <p:cNvPr id="3" name="Content Placeholder 2">
            <a:extLst>
              <a:ext uri="{FF2B5EF4-FFF2-40B4-BE49-F238E27FC236}">
                <a16:creationId xmlns:a16="http://schemas.microsoft.com/office/drawing/2014/main" id="{2BC3F349-90A7-4639-8428-23F1CEAC26F9}"/>
              </a:ext>
            </a:extLst>
          </p:cNvPr>
          <p:cNvSpPr>
            <a:spLocks noGrp="1"/>
          </p:cNvSpPr>
          <p:nvPr>
            <p:ph idx="1"/>
          </p:nvPr>
        </p:nvSpPr>
        <p:spPr/>
        <p:txBody>
          <a:bodyPr/>
          <a:lstStyle/>
          <a:p>
            <a:r>
              <a:rPr lang="en-US" dirty="0"/>
              <a:t>Absent the surcharge, the anticompetitive motive is unclear.</a:t>
            </a:r>
          </a:p>
          <a:p>
            <a:r>
              <a:rPr lang="en-US" dirty="0"/>
              <a:t>But the surcharge raises concerns</a:t>
            </a:r>
          </a:p>
        </p:txBody>
      </p:sp>
      <p:sp>
        <p:nvSpPr>
          <p:cNvPr id="4" name="Slide Number Placeholder 3">
            <a:extLst>
              <a:ext uri="{FF2B5EF4-FFF2-40B4-BE49-F238E27FC236}">
                <a16:creationId xmlns:a16="http://schemas.microsoft.com/office/drawing/2014/main" id="{FAA091B5-EC4A-4763-B0DE-C928ECF35236}"/>
              </a:ext>
            </a:extLst>
          </p:cNvPr>
          <p:cNvSpPr>
            <a:spLocks noGrp="1"/>
          </p:cNvSpPr>
          <p:nvPr>
            <p:ph type="sldNum" sz="quarter" idx="12"/>
          </p:nvPr>
        </p:nvSpPr>
        <p:spPr/>
        <p:txBody>
          <a:bodyPr/>
          <a:lstStyle/>
          <a:p>
            <a:fld id="{99F71A1A-31A9-4FA5-B879-5476ABEEDC5F}" type="slidenum">
              <a:rPr lang="en-US" smtClean="0"/>
              <a:t>47</a:t>
            </a:fld>
            <a:endParaRPr lang="en-US"/>
          </a:p>
        </p:txBody>
      </p:sp>
    </p:spTree>
    <p:extLst>
      <p:ext uri="{BB962C8B-B14F-4D97-AF65-F5344CB8AC3E}">
        <p14:creationId xmlns:p14="http://schemas.microsoft.com/office/powerpoint/2010/main" val="36890871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730" y="584299"/>
            <a:ext cx="10675070" cy="823912"/>
          </a:xfrm>
        </p:spPr>
        <p:txBody>
          <a:bodyPr>
            <a:normAutofit fontScale="90000"/>
          </a:bodyPr>
          <a:lstStyle/>
          <a:p>
            <a:r>
              <a:rPr lang="en-US" sz="3200" dirty="0"/>
              <a:t>The Escape Hatch Arises When Economics Enters the Picture:  </a:t>
            </a:r>
            <a:br>
              <a:rPr lang="en-US" sz="3200" dirty="0"/>
            </a:br>
            <a:r>
              <a:rPr lang="en-US" sz="3200" dirty="0"/>
              <a:t>From </a:t>
            </a:r>
            <a:r>
              <a:rPr lang="en-US" sz="3200" i="1" dirty="0"/>
              <a:t>Socony </a:t>
            </a:r>
            <a:r>
              <a:rPr lang="en-US" sz="3200" dirty="0"/>
              <a:t>to Modern Economic Analysis</a:t>
            </a:r>
          </a:p>
        </p:txBody>
      </p:sp>
      <p:sp>
        <p:nvSpPr>
          <p:cNvPr id="5" name="Text Placeholder 4"/>
          <p:cNvSpPr>
            <a:spLocks noGrp="1"/>
          </p:cNvSpPr>
          <p:nvPr>
            <p:ph type="body" idx="1"/>
          </p:nvPr>
        </p:nvSpPr>
        <p:spPr/>
        <p:txBody>
          <a:bodyPr/>
          <a:lstStyle/>
          <a:p>
            <a:r>
              <a:rPr lang="en-US" i="1" u="sng" dirty="0"/>
              <a:t>Traditional</a:t>
            </a:r>
            <a:r>
              <a:rPr lang="en-US" i="1" dirty="0"/>
              <a:t>: Topco</a:t>
            </a:r>
            <a:r>
              <a:rPr lang="en-US" dirty="0"/>
              <a:t> (1972)</a:t>
            </a:r>
          </a:p>
        </p:txBody>
      </p:sp>
      <p:sp>
        <p:nvSpPr>
          <p:cNvPr id="6" name="Content Placeholder 5"/>
          <p:cNvSpPr>
            <a:spLocks noGrp="1"/>
          </p:cNvSpPr>
          <p:nvPr>
            <p:ph sz="half" idx="2"/>
          </p:nvPr>
        </p:nvSpPr>
        <p:spPr>
          <a:xfrm>
            <a:off x="254524" y="2646477"/>
            <a:ext cx="4541380" cy="3819525"/>
          </a:xfrm>
        </p:spPr>
        <p:txBody>
          <a:bodyPr>
            <a:normAutofit/>
          </a:bodyPr>
          <a:lstStyle/>
          <a:p>
            <a:r>
              <a:rPr lang="en-US" sz="2400" dirty="0"/>
              <a:t>“Courts are of </a:t>
            </a:r>
            <a:r>
              <a:rPr lang="en-US" sz="2400" b="1" i="1" dirty="0">
                <a:solidFill>
                  <a:srgbClr val="C00000"/>
                </a:solidFill>
              </a:rPr>
              <a:t>limited utility in examining difficult economic problems</a:t>
            </a:r>
            <a:r>
              <a:rPr lang="en-US" sz="2400" dirty="0">
                <a:solidFill>
                  <a:srgbClr val="C00000"/>
                </a:solidFill>
              </a:rPr>
              <a:t>….”</a:t>
            </a:r>
          </a:p>
          <a:p>
            <a:r>
              <a:rPr lang="en-US" sz="2400" dirty="0"/>
              <a:t>Congress can abandon clarity of per se analysis “and leave courts free to </a:t>
            </a:r>
            <a:r>
              <a:rPr lang="en-US" sz="2400" b="1" i="1" dirty="0">
                <a:solidFill>
                  <a:srgbClr val="C00000"/>
                </a:solidFill>
              </a:rPr>
              <a:t>ramble through the wilds of economic theory…to maintain a flexible approach</a:t>
            </a:r>
            <a:r>
              <a:rPr lang="en-US" sz="2400" dirty="0">
                <a:solidFill>
                  <a:srgbClr val="C00000"/>
                </a:solidFill>
              </a:rPr>
              <a:t>.”</a:t>
            </a:r>
          </a:p>
        </p:txBody>
      </p:sp>
      <p:sp>
        <p:nvSpPr>
          <p:cNvPr id="7" name="Text Placeholder 6"/>
          <p:cNvSpPr>
            <a:spLocks noGrp="1"/>
          </p:cNvSpPr>
          <p:nvPr>
            <p:ph type="body" sz="quarter" idx="3"/>
          </p:nvPr>
        </p:nvSpPr>
        <p:spPr>
          <a:xfrm>
            <a:off x="6172199" y="1681163"/>
            <a:ext cx="5677293" cy="823912"/>
          </a:xfrm>
        </p:spPr>
        <p:txBody>
          <a:bodyPr/>
          <a:lstStyle/>
          <a:p>
            <a:r>
              <a:rPr lang="en-US" i="1" u="sng" dirty="0"/>
              <a:t>Modern</a:t>
            </a:r>
            <a:r>
              <a:rPr lang="en-US" i="1" dirty="0"/>
              <a:t>: Sylvania</a:t>
            </a:r>
            <a:r>
              <a:rPr lang="en-US" dirty="0"/>
              <a:t> (1977) &amp; </a:t>
            </a:r>
            <a:r>
              <a:rPr lang="en-US" i="1" dirty="0"/>
              <a:t>NSPE</a:t>
            </a:r>
            <a:r>
              <a:rPr lang="en-US" dirty="0"/>
              <a:t> (1978)</a:t>
            </a:r>
          </a:p>
        </p:txBody>
      </p:sp>
      <p:sp>
        <p:nvSpPr>
          <p:cNvPr id="8" name="Content Placeholder 7"/>
          <p:cNvSpPr>
            <a:spLocks noGrp="1"/>
          </p:cNvSpPr>
          <p:nvPr>
            <p:ph sz="quarter" idx="4"/>
          </p:nvPr>
        </p:nvSpPr>
        <p:spPr>
          <a:xfrm>
            <a:off x="6096000" y="2781414"/>
            <a:ext cx="5183188" cy="3684588"/>
          </a:xfrm>
        </p:spPr>
        <p:txBody>
          <a:bodyPr>
            <a:normAutofit/>
          </a:bodyPr>
          <a:lstStyle/>
          <a:p>
            <a:r>
              <a:rPr lang="en-US" sz="2400" dirty="0"/>
              <a:t>“an antitrust policy </a:t>
            </a:r>
            <a:r>
              <a:rPr lang="en-US" sz="2400" b="1" i="1" dirty="0">
                <a:solidFill>
                  <a:srgbClr val="C00000"/>
                </a:solidFill>
              </a:rPr>
              <a:t>divorced from market considerations would lack any objective benchmarks</a:t>
            </a:r>
            <a:r>
              <a:rPr lang="en-US" sz="2400" dirty="0">
                <a:solidFill>
                  <a:srgbClr val="C00000"/>
                </a:solidFill>
              </a:rPr>
              <a:t>.”</a:t>
            </a:r>
          </a:p>
          <a:p>
            <a:r>
              <a:rPr lang="en-US" sz="2400" dirty="0" err="1"/>
              <a:t>ROR</a:t>
            </a:r>
            <a:r>
              <a:rPr lang="en-US" sz="2400" dirty="0"/>
              <a:t> “focuses directly on the </a:t>
            </a:r>
            <a:r>
              <a:rPr lang="en-US" sz="2400" b="1" i="1" dirty="0">
                <a:solidFill>
                  <a:srgbClr val="C00000"/>
                </a:solidFill>
              </a:rPr>
              <a:t>challenged restraint’s impact on competitive conditions</a:t>
            </a:r>
            <a:r>
              <a:rPr lang="en-US" sz="2400" dirty="0">
                <a:solidFill>
                  <a:srgbClr val="C00000"/>
                </a:solidFill>
              </a:rPr>
              <a:t>.</a:t>
            </a:r>
            <a:r>
              <a:rPr lang="en-US" sz="2400" dirty="0"/>
              <a:t>”</a:t>
            </a:r>
          </a:p>
        </p:txBody>
      </p:sp>
      <p:sp>
        <p:nvSpPr>
          <p:cNvPr id="4" name="Slide Number Placeholder 3"/>
          <p:cNvSpPr>
            <a:spLocks noGrp="1"/>
          </p:cNvSpPr>
          <p:nvPr>
            <p:ph type="sldNum" sz="quarter" idx="12"/>
          </p:nvPr>
        </p:nvSpPr>
        <p:spPr/>
        <p:txBody>
          <a:bodyPr/>
          <a:lstStyle/>
          <a:p>
            <a:pPr>
              <a:defRPr/>
            </a:pPr>
            <a:fld id="{454E371F-DDC3-4B68-9EEE-47F5F5D33FD7}" type="slidenum">
              <a:rPr lang="en-US" smtClean="0"/>
              <a:pPr>
                <a:defRPr/>
              </a:pPr>
              <a:t>48</a:t>
            </a:fld>
            <a:endParaRPr lang="en-US"/>
          </a:p>
        </p:txBody>
      </p:sp>
    </p:spTree>
    <p:extLst>
      <p:ext uri="{BB962C8B-B14F-4D97-AF65-F5344CB8AC3E}">
        <p14:creationId xmlns:p14="http://schemas.microsoft.com/office/powerpoint/2010/main" val="673494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67120-BC45-4DA8-9AF9-5597CEBE76BD}"/>
              </a:ext>
            </a:extLst>
          </p:cNvPr>
          <p:cNvSpPr>
            <a:spLocks noGrp="1"/>
          </p:cNvSpPr>
          <p:nvPr>
            <p:ph type="title"/>
          </p:nvPr>
        </p:nvSpPr>
        <p:spPr/>
        <p:txBody>
          <a:bodyPr/>
          <a:lstStyle/>
          <a:p>
            <a:pPr algn="ctr"/>
            <a:r>
              <a:rPr lang="en-US" sz="3600" i="1" dirty="0"/>
              <a:t>To Be Continued</a:t>
            </a:r>
            <a:endParaRPr lang="en-US" i="1" dirty="0"/>
          </a:p>
        </p:txBody>
      </p:sp>
      <p:sp>
        <p:nvSpPr>
          <p:cNvPr id="3" name="Text Placeholder 2">
            <a:extLst>
              <a:ext uri="{FF2B5EF4-FFF2-40B4-BE49-F238E27FC236}">
                <a16:creationId xmlns:a16="http://schemas.microsoft.com/office/drawing/2014/main" id="{FD742308-46AB-4F0B-9EEC-F38A655D80B0}"/>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2CE9AB77-BD28-4FBF-934A-829EB8EB2E54}"/>
              </a:ext>
            </a:extLst>
          </p:cNvPr>
          <p:cNvSpPr>
            <a:spLocks noGrp="1"/>
          </p:cNvSpPr>
          <p:nvPr>
            <p:ph type="sldNum" sz="quarter" idx="12"/>
          </p:nvPr>
        </p:nvSpPr>
        <p:spPr/>
        <p:txBody>
          <a:bodyPr/>
          <a:lstStyle/>
          <a:p>
            <a:fld id="{99F71A1A-31A9-4FA5-B879-5476ABEEDC5F}" type="slidenum">
              <a:rPr lang="en-US" smtClean="0"/>
              <a:t>49</a:t>
            </a:fld>
            <a:endParaRPr lang="en-US"/>
          </a:p>
        </p:txBody>
      </p:sp>
    </p:spTree>
    <p:extLst>
      <p:ext uri="{BB962C8B-B14F-4D97-AF65-F5344CB8AC3E}">
        <p14:creationId xmlns:p14="http://schemas.microsoft.com/office/powerpoint/2010/main" val="2690139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700F5-54E9-48B3-87CB-02B7C156DBCB}"/>
              </a:ext>
            </a:extLst>
          </p:cNvPr>
          <p:cNvSpPr>
            <a:spLocks noGrp="1"/>
          </p:cNvSpPr>
          <p:nvPr>
            <p:ph type="title"/>
          </p:nvPr>
        </p:nvSpPr>
        <p:spPr>
          <a:xfrm>
            <a:off x="179109" y="365125"/>
            <a:ext cx="11174691" cy="1325563"/>
          </a:xfrm>
        </p:spPr>
        <p:txBody>
          <a:bodyPr>
            <a:normAutofit/>
          </a:bodyPr>
          <a:lstStyle/>
          <a:p>
            <a:r>
              <a:rPr lang="en-US" sz="3200" i="1" dirty="0"/>
              <a:t>CBOT </a:t>
            </a:r>
            <a:r>
              <a:rPr lang="en-US" sz="3200" dirty="0"/>
              <a:t>Rule of Reason Standard: </a:t>
            </a:r>
            <a:r>
              <a:rPr lang="en-US" sz="3200" i="1" dirty="0"/>
              <a:t>Nature, Purpose, Effects</a:t>
            </a:r>
          </a:p>
        </p:txBody>
      </p:sp>
      <p:sp>
        <p:nvSpPr>
          <p:cNvPr id="3" name="Content Placeholder 2">
            <a:extLst>
              <a:ext uri="{FF2B5EF4-FFF2-40B4-BE49-F238E27FC236}">
                <a16:creationId xmlns:a16="http://schemas.microsoft.com/office/drawing/2014/main" id="{849018D4-C3F9-434D-9026-478BE8653501}"/>
              </a:ext>
            </a:extLst>
          </p:cNvPr>
          <p:cNvSpPr>
            <a:spLocks noGrp="1"/>
          </p:cNvSpPr>
          <p:nvPr>
            <p:ph idx="1"/>
          </p:nvPr>
        </p:nvSpPr>
        <p:spPr>
          <a:xfrm>
            <a:off x="203200" y="1627821"/>
            <a:ext cx="10515600" cy="4351338"/>
          </a:xfrm>
        </p:spPr>
        <p:txBody>
          <a:bodyPr>
            <a:normAutofit fontScale="92500"/>
          </a:bodyPr>
          <a:lstStyle/>
          <a:p>
            <a:r>
              <a:rPr kumimoji="1" lang="en-US" sz="2400" dirty="0">
                <a:solidFill>
                  <a:srgbClr val="000000"/>
                </a:solidFill>
              </a:rPr>
              <a:t>“</a:t>
            </a:r>
            <a:r>
              <a:rPr lang="en-US" sz="2400" dirty="0">
                <a:solidFill>
                  <a:srgbClr val="000000"/>
                </a:solidFill>
              </a:rPr>
              <a:t>Every agreement concerning trade, every regulation of trade, restrains. To bind, to restrain, is of their very essence. </a:t>
            </a:r>
            <a:r>
              <a:rPr lang="en-US" sz="2400" b="1" dirty="0">
                <a:solidFill>
                  <a:srgbClr val="C00000"/>
                </a:solidFill>
              </a:rPr>
              <a:t>The true test of legality is whether the restraint imposed is such as </a:t>
            </a:r>
            <a:r>
              <a:rPr lang="en-US" sz="2400" b="1" dirty="0">
                <a:solidFill>
                  <a:srgbClr val="C00000"/>
                </a:solidFill>
                <a:highlight>
                  <a:srgbClr val="FFFF00"/>
                </a:highlight>
              </a:rPr>
              <a:t>merely regulates and perhaps thereby </a:t>
            </a:r>
            <a:r>
              <a:rPr lang="en-US" sz="2400" b="1" u="sng" dirty="0">
                <a:solidFill>
                  <a:srgbClr val="C00000"/>
                </a:solidFill>
                <a:highlight>
                  <a:srgbClr val="FFFF00"/>
                </a:highlight>
              </a:rPr>
              <a:t>promotes competition</a:t>
            </a:r>
            <a:r>
              <a:rPr lang="en-US" sz="2400" b="1" dirty="0">
                <a:solidFill>
                  <a:srgbClr val="C00000"/>
                </a:solidFill>
              </a:rPr>
              <a:t> </a:t>
            </a:r>
            <a:r>
              <a:rPr lang="en-US" sz="2400" b="1" i="1" dirty="0">
                <a:solidFill>
                  <a:srgbClr val="C00000"/>
                </a:solidFill>
              </a:rPr>
              <a:t>or </a:t>
            </a:r>
            <a:r>
              <a:rPr lang="en-US" sz="2400" b="1" dirty="0">
                <a:solidFill>
                  <a:srgbClr val="C00000"/>
                </a:solidFill>
              </a:rPr>
              <a:t>whether it is such as </a:t>
            </a:r>
            <a:r>
              <a:rPr lang="en-US" sz="2400" b="1" dirty="0">
                <a:solidFill>
                  <a:srgbClr val="C00000"/>
                </a:solidFill>
                <a:highlight>
                  <a:srgbClr val="FFFF00"/>
                </a:highlight>
              </a:rPr>
              <a:t>may suppress or even </a:t>
            </a:r>
            <a:r>
              <a:rPr lang="en-US" sz="2400" b="1" u="sng" dirty="0">
                <a:solidFill>
                  <a:srgbClr val="C00000"/>
                </a:solidFill>
                <a:highlight>
                  <a:srgbClr val="FFFF00"/>
                </a:highlight>
              </a:rPr>
              <a:t>destroy competition</a:t>
            </a:r>
            <a:r>
              <a:rPr lang="en-US" sz="2400" dirty="0">
                <a:solidFill>
                  <a:srgbClr val="C00000"/>
                </a:solidFill>
              </a:rPr>
              <a:t>.”</a:t>
            </a:r>
          </a:p>
          <a:p>
            <a:r>
              <a:rPr kumimoji="1" lang="en-US" sz="2400" dirty="0">
                <a:solidFill>
                  <a:srgbClr val="000000"/>
                </a:solidFill>
              </a:rPr>
              <a:t>“</a:t>
            </a:r>
            <a:r>
              <a:rPr lang="en-US" sz="2400" b="1" dirty="0">
                <a:solidFill>
                  <a:srgbClr val="C00000"/>
                </a:solidFill>
              </a:rPr>
              <a:t>To determine that question the court must ordinarily consider:</a:t>
            </a:r>
          </a:p>
          <a:p>
            <a:pPr lvl="1"/>
            <a:r>
              <a:rPr lang="en-US" sz="2000" dirty="0"/>
              <a:t>the </a:t>
            </a:r>
            <a:r>
              <a:rPr lang="en-US" sz="2000" u="sng" dirty="0"/>
              <a:t>facts peculiar to the business</a:t>
            </a:r>
            <a:r>
              <a:rPr lang="en-US" sz="2000" dirty="0"/>
              <a:t> to which the restraint is applied; </a:t>
            </a:r>
          </a:p>
          <a:p>
            <a:pPr lvl="1"/>
            <a:r>
              <a:rPr lang="en-US" sz="2000" b="1" dirty="0">
                <a:solidFill>
                  <a:srgbClr val="C00000"/>
                </a:solidFill>
              </a:rPr>
              <a:t>its condition </a:t>
            </a:r>
            <a:r>
              <a:rPr lang="en-US" sz="2000" b="1" u="sng" dirty="0">
                <a:solidFill>
                  <a:srgbClr val="C00000"/>
                </a:solidFill>
              </a:rPr>
              <a:t>before and after</a:t>
            </a:r>
            <a:r>
              <a:rPr lang="en-US" sz="2000" b="1" dirty="0">
                <a:solidFill>
                  <a:srgbClr val="C00000"/>
                </a:solidFill>
              </a:rPr>
              <a:t> the restraint was imposed </a:t>
            </a:r>
            <a:r>
              <a:rPr lang="en-US" sz="2000" b="1" dirty="0">
                <a:highlight>
                  <a:srgbClr val="00FF00"/>
                </a:highlight>
              </a:rPr>
              <a:t>(i.e., Effects)</a:t>
            </a:r>
            <a:r>
              <a:rPr lang="en-US" sz="2000" dirty="0"/>
              <a:t>; </a:t>
            </a:r>
          </a:p>
          <a:p>
            <a:pPr lvl="1"/>
            <a:r>
              <a:rPr lang="en-US" sz="2000" dirty="0"/>
              <a:t>the </a:t>
            </a:r>
            <a:r>
              <a:rPr lang="en-US" sz="2000" b="1" u="sng" dirty="0">
                <a:highlight>
                  <a:srgbClr val="00FF00"/>
                </a:highlight>
              </a:rPr>
              <a:t>nature</a:t>
            </a:r>
            <a:r>
              <a:rPr lang="en-US" sz="2000" b="1" dirty="0"/>
              <a:t> </a:t>
            </a:r>
            <a:r>
              <a:rPr lang="en-US" sz="2000" dirty="0"/>
              <a:t>of the restraint and its effect, actual or probable, </a:t>
            </a:r>
          </a:p>
          <a:p>
            <a:pPr lvl="1"/>
            <a:r>
              <a:rPr lang="en-US" sz="2000" dirty="0"/>
              <a:t>the </a:t>
            </a:r>
            <a:r>
              <a:rPr lang="en-US" sz="2000" u="sng" dirty="0"/>
              <a:t>history</a:t>
            </a:r>
            <a:r>
              <a:rPr lang="en-US" sz="2000" dirty="0"/>
              <a:t> of the restraint, </a:t>
            </a:r>
          </a:p>
          <a:p>
            <a:pPr lvl="1"/>
            <a:r>
              <a:rPr lang="en-US" sz="2000" dirty="0"/>
              <a:t>the </a:t>
            </a:r>
            <a:r>
              <a:rPr lang="en-US" sz="2000" u="sng" dirty="0"/>
              <a:t>evil</a:t>
            </a:r>
            <a:r>
              <a:rPr lang="en-US" sz="2000" dirty="0"/>
              <a:t> believed to exist, </a:t>
            </a:r>
          </a:p>
          <a:p>
            <a:pPr lvl="1"/>
            <a:r>
              <a:rPr lang="en-US" sz="2000" dirty="0"/>
              <a:t>the </a:t>
            </a:r>
            <a:r>
              <a:rPr lang="en-US" sz="2000" u="sng" dirty="0"/>
              <a:t>reason </a:t>
            </a:r>
            <a:r>
              <a:rPr lang="en-US" sz="2000" dirty="0"/>
              <a:t>for adopting the particular remedy, </a:t>
            </a:r>
          </a:p>
          <a:p>
            <a:pPr lvl="1"/>
            <a:r>
              <a:rPr lang="en-US" sz="2000" dirty="0"/>
              <a:t>the </a:t>
            </a:r>
            <a:r>
              <a:rPr lang="en-US" sz="2000" b="1" u="sng" dirty="0">
                <a:highlight>
                  <a:srgbClr val="00FF00"/>
                </a:highlight>
              </a:rPr>
              <a:t>purpose</a:t>
            </a:r>
            <a:r>
              <a:rPr lang="en-US" sz="2000" dirty="0"/>
              <a:t> or end sought to be attained</a:t>
            </a:r>
          </a:p>
          <a:p>
            <a:pPr lvl="1"/>
            <a:r>
              <a:rPr lang="en-US" sz="2000" dirty="0"/>
              <a:t>Are </a:t>
            </a:r>
            <a:r>
              <a:rPr lang="en-US" sz="2000" u="sng" dirty="0"/>
              <a:t>all relevant facts</a:t>
            </a:r>
            <a:r>
              <a:rPr lang="en-US" sz="2000" dirty="0"/>
              <a:t>.”</a:t>
            </a:r>
            <a:endParaRPr kumimoji="1" lang="en-US" sz="2000" dirty="0"/>
          </a:p>
          <a:p>
            <a:endParaRPr lang="en-US" sz="2400" dirty="0"/>
          </a:p>
          <a:p>
            <a:endParaRPr lang="en-US" b="1" dirty="0"/>
          </a:p>
        </p:txBody>
      </p:sp>
      <p:sp>
        <p:nvSpPr>
          <p:cNvPr id="4" name="Slide Number Placeholder 3">
            <a:extLst>
              <a:ext uri="{FF2B5EF4-FFF2-40B4-BE49-F238E27FC236}">
                <a16:creationId xmlns:a16="http://schemas.microsoft.com/office/drawing/2014/main" id="{A2AD8D25-698C-418C-A617-DFEB8F065559}"/>
              </a:ext>
            </a:extLst>
          </p:cNvPr>
          <p:cNvSpPr>
            <a:spLocks noGrp="1"/>
          </p:cNvSpPr>
          <p:nvPr>
            <p:ph type="sldNum" sz="quarter" idx="12"/>
          </p:nvPr>
        </p:nvSpPr>
        <p:spPr/>
        <p:txBody>
          <a:bodyPr/>
          <a:lstStyle/>
          <a:p>
            <a:fld id="{99F71A1A-31A9-4FA5-B879-5476ABEEDC5F}" type="slidenum">
              <a:rPr lang="en-US" smtClean="0"/>
              <a:t>5</a:t>
            </a:fld>
            <a:endParaRPr lang="en-US"/>
          </a:p>
        </p:txBody>
      </p:sp>
      <p:sp>
        <p:nvSpPr>
          <p:cNvPr id="5" name="TextBox 4">
            <a:extLst>
              <a:ext uri="{FF2B5EF4-FFF2-40B4-BE49-F238E27FC236}">
                <a16:creationId xmlns:a16="http://schemas.microsoft.com/office/drawing/2014/main" id="{B2F30338-9FC8-4BC7-AA51-6576001463E1}"/>
              </a:ext>
            </a:extLst>
          </p:cNvPr>
          <p:cNvSpPr txBox="1"/>
          <p:nvPr/>
        </p:nvSpPr>
        <p:spPr>
          <a:xfrm>
            <a:off x="9181397" y="3260131"/>
            <a:ext cx="2634683" cy="923330"/>
          </a:xfrm>
          <a:prstGeom prst="rect">
            <a:avLst/>
          </a:prstGeom>
          <a:noFill/>
          <a:ln w="28575">
            <a:solidFill>
              <a:srgbClr val="0070C0"/>
            </a:solidFill>
          </a:ln>
        </p:spPr>
        <p:txBody>
          <a:bodyPr wrap="square" rtlCol="0">
            <a:spAutoFit/>
          </a:bodyPr>
          <a:lstStyle/>
          <a:p>
            <a:r>
              <a:rPr lang="en-US" b="1" dirty="0">
                <a:solidFill>
                  <a:srgbClr val="0070C0"/>
                </a:solidFill>
              </a:rPr>
              <a:t>How to know if a restraint is “reasonable”  or “unreasonable”</a:t>
            </a:r>
          </a:p>
        </p:txBody>
      </p:sp>
      <p:cxnSp>
        <p:nvCxnSpPr>
          <p:cNvPr id="6" name="Straight Arrow Connector 5">
            <a:extLst>
              <a:ext uri="{FF2B5EF4-FFF2-40B4-BE49-F238E27FC236}">
                <a16:creationId xmlns:a16="http://schemas.microsoft.com/office/drawing/2014/main" id="{8E3BF30A-9D7E-4CDA-8CAA-A8E297EFA38D}"/>
              </a:ext>
            </a:extLst>
          </p:cNvPr>
          <p:cNvCxnSpPr>
            <a:cxnSpLocks/>
          </p:cNvCxnSpPr>
          <p:nvPr/>
        </p:nvCxnSpPr>
        <p:spPr>
          <a:xfrm>
            <a:off x="8391457" y="3233957"/>
            <a:ext cx="655320" cy="328770"/>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A4693771-E634-4106-BE78-BC7FEB475811}"/>
              </a:ext>
            </a:extLst>
          </p:cNvPr>
          <p:cNvSpPr txBox="1"/>
          <p:nvPr/>
        </p:nvSpPr>
        <p:spPr>
          <a:xfrm>
            <a:off x="6241590" y="4580116"/>
            <a:ext cx="3842210" cy="1754326"/>
          </a:xfrm>
          <a:prstGeom prst="rect">
            <a:avLst/>
          </a:prstGeom>
          <a:solidFill>
            <a:srgbClr val="FFFF00"/>
          </a:solidFill>
          <a:ln w="28575">
            <a:solidFill>
              <a:srgbClr val="0070C0"/>
            </a:solidFill>
          </a:ln>
        </p:spPr>
        <p:txBody>
          <a:bodyPr wrap="square" rtlCol="0">
            <a:spAutoFit/>
          </a:bodyPr>
          <a:lstStyle/>
          <a:p>
            <a:r>
              <a:rPr lang="en-US" b="1" dirty="0">
                <a:solidFill>
                  <a:srgbClr val="0070C0"/>
                </a:solidFill>
              </a:rPr>
              <a:t>“Nature” = inherent tendencies </a:t>
            </a:r>
          </a:p>
          <a:p>
            <a:endParaRPr lang="en-US" b="1" dirty="0">
              <a:solidFill>
                <a:srgbClr val="0070C0"/>
              </a:solidFill>
            </a:endParaRPr>
          </a:p>
          <a:p>
            <a:r>
              <a:rPr lang="en-US" b="1" dirty="0">
                <a:solidFill>
                  <a:srgbClr val="0070C0"/>
                </a:solidFill>
              </a:rPr>
              <a:t>“Purpose” and “Effects”:</a:t>
            </a:r>
          </a:p>
          <a:p>
            <a:r>
              <a:rPr lang="en-US" b="1" dirty="0">
                <a:solidFill>
                  <a:srgbClr val="0070C0"/>
                </a:solidFill>
              </a:rPr>
              <a:t>These can be “Anticompetitive” or  “Procompetitive”</a:t>
            </a:r>
            <a:br>
              <a:rPr lang="en-US" b="1" u="sng" dirty="0">
                <a:solidFill>
                  <a:srgbClr val="0070C0"/>
                </a:solidFill>
              </a:rPr>
            </a:br>
            <a:endParaRPr lang="en-US" b="1" dirty="0">
              <a:solidFill>
                <a:srgbClr val="0070C0"/>
              </a:solidFill>
            </a:endParaRPr>
          </a:p>
        </p:txBody>
      </p:sp>
    </p:spTree>
    <p:extLst>
      <p:ext uri="{BB962C8B-B14F-4D97-AF65-F5344CB8AC3E}">
        <p14:creationId xmlns:p14="http://schemas.microsoft.com/office/powerpoint/2010/main" val="3888275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60" y="96678"/>
            <a:ext cx="11694160" cy="1325563"/>
          </a:xfrm>
        </p:spPr>
        <p:txBody>
          <a:bodyPr/>
          <a:lstStyle/>
          <a:p>
            <a:r>
              <a:rPr lang="en-US" dirty="0"/>
              <a:t>Next Step: How to Combine Economic Analysis and Legal Process  </a:t>
            </a:r>
          </a:p>
        </p:txBody>
      </p:sp>
      <p:sp>
        <p:nvSpPr>
          <p:cNvPr id="3" name="Content Placeholder 2"/>
          <p:cNvSpPr>
            <a:spLocks noGrp="1"/>
          </p:cNvSpPr>
          <p:nvPr>
            <p:ph idx="1"/>
          </p:nvPr>
        </p:nvSpPr>
        <p:spPr>
          <a:xfrm>
            <a:off x="386080" y="1210469"/>
            <a:ext cx="8224520" cy="5511006"/>
          </a:xfrm>
        </p:spPr>
        <p:txBody>
          <a:bodyPr>
            <a:normAutofit/>
          </a:bodyPr>
          <a:lstStyle/>
          <a:p>
            <a:r>
              <a:rPr lang="en-US" sz="2000" dirty="0"/>
              <a:t>The CBOT rule of reason calls for is </a:t>
            </a:r>
            <a:r>
              <a:rPr lang="en-US" sz="2000" i="1" dirty="0">
                <a:solidFill>
                  <a:srgbClr val="C00000"/>
                </a:solidFill>
              </a:rPr>
              <a:t>very open-ended analysis </a:t>
            </a:r>
            <a:r>
              <a:rPr lang="en-US" sz="2000" dirty="0"/>
              <a:t>of all the </a:t>
            </a:r>
            <a:r>
              <a:rPr lang="en-US" sz="2000" dirty="0">
                <a:solidFill>
                  <a:srgbClr val="C00000"/>
                </a:solidFill>
              </a:rPr>
              <a:t>“economically relevant” facts </a:t>
            </a:r>
            <a:r>
              <a:rPr lang="en-US" sz="2000" dirty="0"/>
              <a:t>for predicting </a:t>
            </a:r>
            <a:r>
              <a:rPr lang="en-US" sz="2000" dirty="0">
                <a:solidFill>
                  <a:srgbClr val="C00000"/>
                </a:solidFill>
              </a:rPr>
              <a:t>competitive effects   </a:t>
            </a:r>
          </a:p>
          <a:p>
            <a:r>
              <a:rPr lang="en-US" sz="2000" dirty="0"/>
              <a:t>But </a:t>
            </a:r>
            <a:r>
              <a:rPr lang="en-US" sz="2000" dirty="0">
                <a:solidFill>
                  <a:srgbClr val="C00000"/>
                </a:solidFill>
              </a:rPr>
              <a:t>legal process </a:t>
            </a:r>
            <a:r>
              <a:rPr lang="en-US" sz="2000" dirty="0"/>
              <a:t>is different. It is an administrative process </a:t>
            </a:r>
            <a:r>
              <a:rPr lang="en-US" sz="2000" dirty="0">
                <a:solidFill>
                  <a:srgbClr val="C00000"/>
                </a:solidFill>
              </a:rPr>
              <a:t>designed for judges </a:t>
            </a:r>
            <a:r>
              <a:rPr lang="en-US" sz="2000" dirty="0"/>
              <a:t>to reach a conclusion – and decide relatively quickly</a:t>
            </a:r>
          </a:p>
          <a:p>
            <a:r>
              <a:rPr lang="en-US" sz="2200" dirty="0"/>
              <a:t>What should be the </a:t>
            </a:r>
            <a:r>
              <a:rPr lang="en-US" sz="2200" b="1" i="1" dirty="0">
                <a:solidFill>
                  <a:srgbClr val="C00000"/>
                </a:solidFill>
              </a:rPr>
              <a:t>standard of proof</a:t>
            </a:r>
            <a:r>
              <a:rPr lang="en-US" sz="2200" dirty="0"/>
              <a:t>?  </a:t>
            </a:r>
          </a:p>
          <a:p>
            <a:r>
              <a:rPr lang="en-US" sz="2200" dirty="0"/>
              <a:t>Who should have the </a:t>
            </a:r>
            <a:r>
              <a:rPr lang="en-US" sz="2200" b="1" i="1" dirty="0">
                <a:solidFill>
                  <a:srgbClr val="C00000"/>
                </a:solidFill>
              </a:rPr>
              <a:t>burden of proof</a:t>
            </a:r>
            <a:r>
              <a:rPr lang="en-US" sz="2200" dirty="0"/>
              <a:t>?  </a:t>
            </a:r>
          </a:p>
          <a:p>
            <a:r>
              <a:rPr lang="en-US" sz="2000" dirty="0"/>
              <a:t>So, what </a:t>
            </a:r>
            <a:r>
              <a:rPr lang="en-US" sz="2000" b="1" dirty="0">
                <a:solidFill>
                  <a:srgbClr val="C00000"/>
                </a:solidFill>
              </a:rPr>
              <a:t>“short-cuts” </a:t>
            </a:r>
            <a:r>
              <a:rPr lang="en-US" sz="2000" dirty="0"/>
              <a:t>can or should a court take?</a:t>
            </a:r>
          </a:p>
          <a:p>
            <a:pPr lvl="1"/>
            <a:r>
              <a:rPr lang="en-US" sz="2200" b="1" i="1" dirty="0">
                <a:solidFill>
                  <a:srgbClr val="C00000"/>
                </a:solidFill>
              </a:rPr>
              <a:t>Presumptions: </a:t>
            </a:r>
            <a:r>
              <a:rPr lang="en-US" sz="2200" dirty="0">
                <a:solidFill>
                  <a:srgbClr val="C00000"/>
                </a:solidFill>
              </a:rPr>
              <a:t>Can certain conduct be presumed to be harmful or beneficial?</a:t>
            </a:r>
          </a:p>
          <a:p>
            <a:pPr lvl="2"/>
            <a:r>
              <a:rPr lang="en-US" dirty="0">
                <a:solidFill>
                  <a:srgbClr val="C00000"/>
                </a:solidFill>
              </a:rPr>
              <a:t>Should the presumptions be based on the </a:t>
            </a:r>
            <a:r>
              <a:rPr lang="en-US" b="1" dirty="0">
                <a:solidFill>
                  <a:srgbClr val="C00000"/>
                </a:solidFill>
              </a:rPr>
              <a:t>conduct?</a:t>
            </a:r>
            <a:r>
              <a:rPr lang="en-US" dirty="0">
                <a:solidFill>
                  <a:srgbClr val="C00000"/>
                </a:solidFill>
              </a:rPr>
              <a:t> the </a:t>
            </a:r>
            <a:r>
              <a:rPr lang="en-US" b="1" dirty="0">
                <a:solidFill>
                  <a:srgbClr val="C00000"/>
                </a:solidFill>
              </a:rPr>
              <a:t>identity </a:t>
            </a:r>
            <a:r>
              <a:rPr lang="en-US" dirty="0">
                <a:solidFill>
                  <a:srgbClr val="C00000"/>
                </a:solidFill>
              </a:rPr>
              <a:t>of the parties? or what?</a:t>
            </a:r>
          </a:p>
          <a:p>
            <a:pPr lvl="2"/>
            <a:r>
              <a:rPr lang="en-US" dirty="0"/>
              <a:t>Should the </a:t>
            </a:r>
            <a:r>
              <a:rPr lang="en-US" b="1" i="1" dirty="0">
                <a:solidFill>
                  <a:srgbClr val="C00000"/>
                </a:solidFill>
              </a:rPr>
              <a:t>presumptions be rebuttable or conclusive</a:t>
            </a:r>
            <a:r>
              <a:rPr lang="en-US" dirty="0"/>
              <a:t>?</a:t>
            </a:r>
          </a:p>
          <a:p>
            <a:pPr lvl="2"/>
            <a:r>
              <a:rPr lang="en-US" dirty="0"/>
              <a:t>If rebuttable, </a:t>
            </a:r>
            <a:r>
              <a:rPr lang="en-US" b="1" i="1" dirty="0">
                <a:solidFill>
                  <a:srgbClr val="C00000"/>
                </a:solidFill>
              </a:rPr>
              <a:t>how much evidence </a:t>
            </a:r>
            <a:r>
              <a:rPr lang="en-US" dirty="0"/>
              <a:t>should be required?</a:t>
            </a:r>
          </a:p>
          <a:p>
            <a:pPr lvl="1"/>
            <a:r>
              <a:rPr lang="en-US" sz="2200" b="1" i="1" dirty="0">
                <a:solidFill>
                  <a:srgbClr val="C00000"/>
                </a:solidFill>
              </a:rPr>
              <a:t>Cognizable evidence</a:t>
            </a:r>
            <a:r>
              <a:rPr lang="en-US" sz="2200" dirty="0"/>
              <a:t>: should certain evidence be treated as legally irrelevant?</a:t>
            </a:r>
          </a:p>
          <a:p>
            <a:endParaRPr lang="en-US" sz="2000" b="1" i="1" dirty="0">
              <a:solidFill>
                <a:srgbClr val="0070C0"/>
              </a:solidFill>
            </a:endParaRPr>
          </a:p>
          <a:p>
            <a:pPr lvl="1"/>
            <a:endParaRPr lang="en-US" sz="1800" dirty="0"/>
          </a:p>
          <a:p>
            <a:pPr marL="457200" lvl="1" indent="0">
              <a:buNone/>
            </a:pPr>
            <a:endParaRPr lang="en-US" sz="1800" dirty="0"/>
          </a:p>
        </p:txBody>
      </p:sp>
      <p:sp>
        <p:nvSpPr>
          <p:cNvPr id="4" name="Slide Number Placeholder 3"/>
          <p:cNvSpPr>
            <a:spLocks noGrp="1"/>
          </p:cNvSpPr>
          <p:nvPr>
            <p:ph type="sldNum" sz="quarter" idx="12"/>
          </p:nvPr>
        </p:nvSpPr>
        <p:spPr/>
        <p:txBody>
          <a:bodyPr/>
          <a:lstStyle/>
          <a:p>
            <a:fld id="{99F71A1A-31A9-4FA5-B879-5476ABEEDC5F}" type="slidenum">
              <a:rPr lang="en-US" smtClean="0"/>
              <a:t>6</a:t>
            </a:fld>
            <a:endParaRPr lang="en-US" dirty="0"/>
          </a:p>
        </p:txBody>
      </p:sp>
      <p:sp>
        <p:nvSpPr>
          <p:cNvPr id="6" name="TextBox 5">
            <a:extLst>
              <a:ext uri="{FF2B5EF4-FFF2-40B4-BE49-F238E27FC236}">
                <a16:creationId xmlns:a16="http://schemas.microsoft.com/office/drawing/2014/main" id="{7D6F5A90-6362-4D62-8A7E-9E3D1AA6CB95}"/>
              </a:ext>
            </a:extLst>
          </p:cNvPr>
          <p:cNvSpPr txBox="1"/>
          <p:nvPr/>
        </p:nvSpPr>
        <p:spPr>
          <a:xfrm>
            <a:off x="8966200" y="2996476"/>
            <a:ext cx="2743200" cy="1938992"/>
          </a:xfrm>
          <a:prstGeom prst="rect">
            <a:avLst/>
          </a:prstGeom>
          <a:noFill/>
          <a:ln w="38100">
            <a:solidFill>
              <a:schemeClr val="accent1"/>
            </a:solidFill>
          </a:ln>
        </p:spPr>
        <p:txBody>
          <a:bodyPr wrap="square" rtlCol="0">
            <a:spAutoFit/>
          </a:bodyPr>
          <a:lstStyle/>
          <a:p>
            <a:pPr algn="ctr"/>
            <a:r>
              <a:rPr lang="en-US" sz="2400" b="1" dirty="0">
                <a:solidFill>
                  <a:srgbClr val="0070C0"/>
                </a:solidFill>
              </a:rPr>
              <a:t>These issues can all be analyzed thru the lens of “decision theory”</a:t>
            </a:r>
          </a:p>
          <a:p>
            <a:pPr algn="ctr"/>
            <a:r>
              <a:rPr lang="en-US" sz="2400" b="1" dirty="0">
                <a:solidFill>
                  <a:srgbClr val="0070C0"/>
                </a:solidFill>
              </a:rPr>
              <a:t>(TBD)</a:t>
            </a:r>
          </a:p>
        </p:txBody>
      </p:sp>
    </p:spTree>
    <p:extLst>
      <p:ext uri="{BB962C8B-B14F-4D97-AF65-F5344CB8AC3E}">
        <p14:creationId xmlns:p14="http://schemas.microsoft.com/office/powerpoint/2010/main" val="2780172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9E605-F13A-4646-A959-C631F50CDEA7}"/>
              </a:ext>
            </a:extLst>
          </p:cNvPr>
          <p:cNvSpPr>
            <a:spLocks noGrp="1"/>
          </p:cNvSpPr>
          <p:nvPr>
            <p:ph type="title"/>
          </p:nvPr>
        </p:nvSpPr>
        <p:spPr>
          <a:xfrm>
            <a:off x="1022808" y="-150441"/>
            <a:ext cx="10515600" cy="1325563"/>
          </a:xfrm>
        </p:spPr>
        <p:txBody>
          <a:bodyPr>
            <a:normAutofit/>
          </a:bodyPr>
          <a:lstStyle/>
          <a:p>
            <a:r>
              <a:rPr lang="en-US" sz="3200" i="1" dirty="0"/>
              <a:t>Trenton Potteries </a:t>
            </a:r>
            <a:r>
              <a:rPr lang="en-US" sz="3200" dirty="0"/>
              <a:t>(1927): The Per Se Rule Emerges (p. 126)</a:t>
            </a:r>
          </a:p>
        </p:txBody>
      </p:sp>
      <p:sp>
        <p:nvSpPr>
          <p:cNvPr id="3" name="Content Placeholder 2">
            <a:extLst>
              <a:ext uri="{FF2B5EF4-FFF2-40B4-BE49-F238E27FC236}">
                <a16:creationId xmlns:a16="http://schemas.microsoft.com/office/drawing/2014/main" id="{8547F36F-08F5-4368-A28E-C47854CD457B}"/>
              </a:ext>
            </a:extLst>
          </p:cNvPr>
          <p:cNvSpPr>
            <a:spLocks noGrp="1"/>
          </p:cNvSpPr>
          <p:nvPr>
            <p:ph idx="1"/>
          </p:nvPr>
        </p:nvSpPr>
        <p:spPr>
          <a:xfrm>
            <a:off x="791066" y="1086323"/>
            <a:ext cx="10515600" cy="3678717"/>
          </a:xfrm>
          <a:ln w="19050">
            <a:solidFill>
              <a:srgbClr val="0070C0"/>
            </a:solidFill>
          </a:ln>
        </p:spPr>
        <p:txBody>
          <a:bodyPr>
            <a:normAutofit lnSpcReduction="10000"/>
          </a:bodyPr>
          <a:lstStyle/>
          <a:p>
            <a:pPr marL="0" indent="0">
              <a:buNone/>
            </a:pPr>
            <a:r>
              <a:rPr lang="en-US" sz="2200" dirty="0"/>
              <a:t>“The aim and result of every price-fixing agreement, if effective, is the elimination of one form of competition. </a:t>
            </a:r>
            <a:r>
              <a:rPr lang="en-US" sz="2200" dirty="0">
                <a:solidFill>
                  <a:srgbClr val="C00000"/>
                </a:solidFill>
              </a:rPr>
              <a:t>The power to fix prices, whether reasonably exercised or not, involves power to control the market and to fix arbitrary and unreasonable prices. </a:t>
            </a:r>
          </a:p>
          <a:p>
            <a:pPr marL="0" indent="0">
              <a:buNone/>
            </a:pPr>
            <a:r>
              <a:rPr lang="en-US" sz="2200" i="1" dirty="0">
                <a:solidFill>
                  <a:srgbClr val="C00000"/>
                </a:solidFill>
              </a:rPr>
              <a:t>The reasonable price fixed today may, through economic and business changes, become the unreasonable price of tomorrow.</a:t>
            </a:r>
            <a:r>
              <a:rPr lang="en-US" sz="2200" dirty="0">
                <a:solidFill>
                  <a:srgbClr val="C00000"/>
                </a:solidFill>
              </a:rPr>
              <a:t> </a:t>
            </a:r>
            <a:r>
              <a:rPr lang="en-US" sz="2200" dirty="0"/>
              <a:t>Once established, it may be maintained unchanged because of the absence of competition secured by the agreement for a price reasonable when fixed. </a:t>
            </a:r>
          </a:p>
          <a:p>
            <a:pPr marL="0" indent="0">
              <a:buNone/>
            </a:pPr>
            <a:r>
              <a:rPr lang="en-US" sz="2200" dirty="0">
                <a:solidFill>
                  <a:srgbClr val="C00000"/>
                </a:solidFill>
              </a:rPr>
              <a:t>Agreements which create such potential power may well be held to be, in themselves, unreasonable or unlawful restraints </a:t>
            </a:r>
            <a:r>
              <a:rPr lang="en-US" sz="2200" i="1" dirty="0">
                <a:solidFill>
                  <a:srgbClr val="C00000"/>
                </a:solidFill>
              </a:rPr>
              <a:t>without the necessity of minute inquiry whether a particular price is reasonable or unreasonable as fixed </a:t>
            </a:r>
            <a:r>
              <a:rPr lang="en-US" sz="2200" dirty="0"/>
              <a:t>and without placing on the government in enforcing the Sherman Law the burden of ascertaining from day to day whether it has become unreasonable through the mere variation of economic conditions.” </a:t>
            </a:r>
          </a:p>
        </p:txBody>
      </p:sp>
      <p:sp>
        <p:nvSpPr>
          <p:cNvPr id="4" name="Slide Number Placeholder 3">
            <a:extLst>
              <a:ext uri="{FF2B5EF4-FFF2-40B4-BE49-F238E27FC236}">
                <a16:creationId xmlns:a16="http://schemas.microsoft.com/office/drawing/2014/main" id="{133B831D-22BD-4A7F-AFD7-0EEA2892876C}"/>
              </a:ext>
            </a:extLst>
          </p:cNvPr>
          <p:cNvSpPr>
            <a:spLocks noGrp="1"/>
          </p:cNvSpPr>
          <p:nvPr>
            <p:ph type="sldNum" sz="quarter" idx="12"/>
          </p:nvPr>
        </p:nvSpPr>
        <p:spPr/>
        <p:txBody>
          <a:bodyPr/>
          <a:lstStyle/>
          <a:p>
            <a:fld id="{99F71A1A-31A9-4FA5-B879-5476ABEEDC5F}" type="slidenum">
              <a:rPr lang="en-US" smtClean="0"/>
              <a:t>7</a:t>
            </a:fld>
            <a:endParaRPr lang="en-US"/>
          </a:p>
        </p:txBody>
      </p:sp>
      <p:sp>
        <p:nvSpPr>
          <p:cNvPr id="5" name="TextBox 4">
            <a:extLst>
              <a:ext uri="{FF2B5EF4-FFF2-40B4-BE49-F238E27FC236}">
                <a16:creationId xmlns:a16="http://schemas.microsoft.com/office/drawing/2014/main" id="{0B672143-0283-4E46-B29E-519C92D1EC41}"/>
              </a:ext>
            </a:extLst>
          </p:cNvPr>
          <p:cNvSpPr txBox="1"/>
          <p:nvPr/>
        </p:nvSpPr>
        <p:spPr>
          <a:xfrm>
            <a:off x="3918624" y="5219237"/>
            <a:ext cx="4062953" cy="830997"/>
          </a:xfrm>
          <a:prstGeom prst="rect">
            <a:avLst/>
          </a:prstGeom>
          <a:noFill/>
          <a:ln w="28575">
            <a:solidFill>
              <a:srgbClr val="0070C0"/>
            </a:solidFill>
          </a:ln>
        </p:spPr>
        <p:txBody>
          <a:bodyPr wrap="square" rtlCol="0">
            <a:spAutoFit/>
          </a:bodyPr>
          <a:lstStyle/>
          <a:p>
            <a:r>
              <a:rPr lang="en-US" sz="2400" b="1" dirty="0">
                <a:solidFill>
                  <a:srgbClr val="0070C0"/>
                </a:solidFill>
              </a:rPr>
              <a:t>Rejects defense that prices were set at reasonable level</a:t>
            </a:r>
          </a:p>
        </p:txBody>
      </p:sp>
    </p:spTree>
    <p:extLst>
      <p:ext uri="{BB962C8B-B14F-4D97-AF65-F5344CB8AC3E}">
        <p14:creationId xmlns:p14="http://schemas.microsoft.com/office/powerpoint/2010/main" val="797384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DA1BC-DEAA-4B20-B16F-8C207D9D6F9E}"/>
              </a:ext>
            </a:extLst>
          </p:cNvPr>
          <p:cNvSpPr>
            <a:spLocks noGrp="1"/>
          </p:cNvSpPr>
          <p:nvPr>
            <p:ph type="title"/>
          </p:nvPr>
        </p:nvSpPr>
        <p:spPr/>
        <p:txBody>
          <a:bodyPr/>
          <a:lstStyle/>
          <a:p>
            <a:r>
              <a:rPr lang="en-US" dirty="0"/>
              <a:t>Socony Vacuum (1940): The Per Se Rule is Adopted (p. 129)</a:t>
            </a:r>
          </a:p>
        </p:txBody>
      </p:sp>
      <p:sp>
        <p:nvSpPr>
          <p:cNvPr id="3" name="Content Placeholder 2">
            <a:extLst>
              <a:ext uri="{FF2B5EF4-FFF2-40B4-BE49-F238E27FC236}">
                <a16:creationId xmlns:a16="http://schemas.microsoft.com/office/drawing/2014/main" id="{53F5BF48-5005-4BB6-AA9D-CF956B218758}"/>
              </a:ext>
            </a:extLst>
          </p:cNvPr>
          <p:cNvSpPr>
            <a:spLocks noGrp="1"/>
          </p:cNvSpPr>
          <p:nvPr>
            <p:ph idx="1"/>
          </p:nvPr>
        </p:nvSpPr>
        <p:spPr>
          <a:xfrm>
            <a:off x="635000" y="1525855"/>
            <a:ext cx="10515600" cy="4351338"/>
          </a:xfrm>
        </p:spPr>
        <p:txBody>
          <a:bodyPr>
            <a:normAutofit lnSpcReduction="10000"/>
          </a:bodyPr>
          <a:lstStyle/>
          <a:p>
            <a:r>
              <a:rPr lang="en-US" u="sng" dirty="0"/>
              <a:t>Seminal case</a:t>
            </a:r>
            <a:r>
              <a:rPr lang="en-US" dirty="0"/>
              <a:t>: Clearly established </a:t>
            </a:r>
            <a:r>
              <a:rPr lang="en-US" i="1" dirty="0">
                <a:solidFill>
                  <a:srgbClr val="C00000"/>
                </a:solidFill>
              </a:rPr>
              <a:t>per se condemnation </a:t>
            </a:r>
            <a:r>
              <a:rPr lang="en-US" dirty="0"/>
              <a:t>of joint pricing by competitors </a:t>
            </a:r>
            <a:r>
              <a:rPr lang="en-US" dirty="0">
                <a:solidFill>
                  <a:srgbClr val="C00000"/>
                </a:solidFill>
              </a:rPr>
              <a:t>(i.e., the so-called “per se rule”)</a:t>
            </a:r>
          </a:p>
          <a:p>
            <a:r>
              <a:rPr lang="en-US" u="sng" dirty="0"/>
              <a:t>Conduct</a:t>
            </a:r>
          </a:p>
          <a:p>
            <a:pPr lvl="1"/>
            <a:r>
              <a:rPr lang="en-US" dirty="0"/>
              <a:t>Joint action by major “integrated” oil companies to buy “excess” gasoline from small independent refiners </a:t>
            </a:r>
          </a:p>
          <a:p>
            <a:pPr lvl="1"/>
            <a:r>
              <a:rPr lang="en-US" dirty="0"/>
              <a:t>Goal was to eliminate </a:t>
            </a:r>
            <a:r>
              <a:rPr lang="en-US" dirty="0">
                <a:solidFill>
                  <a:srgbClr val="C00000"/>
                </a:solidFill>
              </a:rPr>
              <a:t>“ruinous competition”</a:t>
            </a:r>
            <a:r>
              <a:rPr lang="en-US" dirty="0"/>
              <a:t> among independent oil refiners who were dumping excess gasoline into the </a:t>
            </a:r>
            <a:r>
              <a:rPr lang="en-US" dirty="0">
                <a:solidFill>
                  <a:srgbClr val="002060"/>
                </a:solidFill>
              </a:rPr>
              <a:t>“spot market,” </a:t>
            </a:r>
            <a:r>
              <a:rPr lang="en-US" dirty="0"/>
              <a:t>which was leading to very low “spot market prices”</a:t>
            </a:r>
          </a:p>
          <a:p>
            <a:pPr lvl="1"/>
            <a:r>
              <a:rPr lang="en-US" dirty="0"/>
              <a:t>Higher “spot” prices also would increase the </a:t>
            </a:r>
            <a:r>
              <a:rPr lang="en-US" dirty="0">
                <a:solidFill>
                  <a:srgbClr val="002060"/>
                </a:solidFill>
              </a:rPr>
              <a:t>“contract prices” </a:t>
            </a:r>
            <a:r>
              <a:rPr lang="en-US" dirty="0"/>
              <a:t>that the majors received when they sold their gasoline to their customers </a:t>
            </a:r>
            <a:br>
              <a:rPr lang="en-US" dirty="0"/>
            </a:br>
            <a:br>
              <a:rPr lang="en-US" sz="2400" i="1" dirty="0"/>
            </a:br>
            <a:endParaRPr lang="en-US" sz="2400" i="1" dirty="0"/>
          </a:p>
          <a:p>
            <a:pPr lvl="1"/>
            <a:endParaRPr lang="en-US" dirty="0"/>
          </a:p>
        </p:txBody>
      </p:sp>
      <p:sp>
        <p:nvSpPr>
          <p:cNvPr id="4" name="Slide Number Placeholder 3">
            <a:extLst>
              <a:ext uri="{FF2B5EF4-FFF2-40B4-BE49-F238E27FC236}">
                <a16:creationId xmlns:a16="http://schemas.microsoft.com/office/drawing/2014/main" id="{1E2CDD9B-4664-44E7-B1CF-BA4E01D35BEC}"/>
              </a:ext>
            </a:extLst>
          </p:cNvPr>
          <p:cNvSpPr>
            <a:spLocks noGrp="1"/>
          </p:cNvSpPr>
          <p:nvPr>
            <p:ph type="sldNum" sz="quarter" idx="12"/>
          </p:nvPr>
        </p:nvSpPr>
        <p:spPr/>
        <p:txBody>
          <a:bodyPr/>
          <a:lstStyle/>
          <a:p>
            <a:fld id="{99F71A1A-31A9-4FA5-B879-5476ABEEDC5F}" type="slidenum">
              <a:rPr lang="en-US" smtClean="0"/>
              <a:t>8</a:t>
            </a:fld>
            <a:endParaRPr lang="en-US"/>
          </a:p>
        </p:txBody>
      </p:sp>
      <p:sp>
        <p:nvSpPr>
          <p:cNvPr id="5" name="TextBox 4">
            <a:extLst>
              <a:ext uri="{FF2B5EF4-FFF2-40B4-BE49-F238E27FC236}">
                <a16:creationId xmlns:a16="http://schemas.microsoft.com/office/drawing/2014/main" id="{512A03CD-26BA-49AE-A2C6-45717FCC264A}"/>
              </a:ext>
            </a:extLst>
          </p:cNvPr>
          <p:cNvSpPr txBox="1"/>
          <p:nvPr/>
        </p:nvSpPr>
        <p:spPr>
          <a:xfrm>
            <a:off x="3405656" y="5332145"/>
            <a:ext cx="6236413" cy="1323439"/>
          </a:xfrm>
          <a:prstGeom prst="rect">
            <a:avLst/>
          </a:prstGeom>
          <a:noFill/>
          <a:ln w="28575">
            <a:solidFill>
              <a:srgbClr val="0070C0"/>
            </a:solidFill>
          </a:ln>
        </p:spPr>
        <p:txBody>
          <a:bodyPr wrap="square" rtlCol="0">
            <a:spAutoFit/>
          </a:bodyPr>
          <a:lstStyle/>
          <a:p>
            <a:r>
              <a:rPr lang="en-US" sz="2000" b="1" i="1" dirty="0">
                <a:solidFill>
                  <a:srgbClr val="0070C0"/>
                </a:solidFill>
              </a:rPr>
              <a:t>Factoid: The joint conduct here was permitted during the Great Depression under the NIRA.  When NIRA ended, the conduct continued.  (We no doubt will see similar collusive behavior post-</a:t>
            </a:r>
            <a:r>
              <a:rPr lang="en-US" sz="2000" b="1" i="1" dirty="0" err="1">
                <a:solidFill>
                  <a:srgbClr val="0070C0"/>
                </a:solidFill>
              </a:rPr>
              <a:t>Covid</a:t>
            </a:r>
            <a:r>
              <a:rPr lang="en-US" sz="2000" b="1" i="1" dirty="0">
                <a:solidFill>
                  <a:srgbClr val="0070C0"/>
                </a:solidFill>
              </a:rPr>
              <a:t>.)</a:t>
            </a:r>
            <a:endParaRPr lang="en-US" sz="2000" b="1" dirty="0">
              <a:solidFill>
                <a:srgbClr val="0070C0"/>
              </a:solidFill>
            </a:endParaRPr>
          </a:p>
        </p:txBody>
      </p:sp>
    </p:spTree>
    <p:extLst>
      <p:ext uri="{BB962C8B-B14F-4D97-AF65-F5344CB8AC3E}">
        <p14:creationId xmlns:p14="http://schemas.microsoft.com/office/powerpoint/2010/main" val="1575671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76600" y="1754188"/>
            <a:ext cx="1600200" cy="990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Majors</a:t>
            </a:r>
          </a:p>
        </p:txBody>
      </p:sp>
      <p:sp>
        <p:nvSpPr>
          <p:cNvPr id="4" name="Rectangle 3"/>
          <p:cNvSpPr/>
          <p:nvPr/>
        </p:nvSpPr>
        <p:spPr>
          <a:xfrm>
            <a:off x="7162800" y="3278188"/>
            <a:ext cx="1600200" cy="990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Jobbers</a:t>
            </a:r>
          </a:p>
        </p:txBody>
      </p:sp>
      <p:sp>
        <p:nvSpPr>
          <p:cNvPr id="5" name="Rectangle 4"/>
          <p:cNvSpPr/>
          <p:nvPr/>
        </p:nvSpPr>
        <p:spPr>
          <a:xfrm>
            <a:off x="7162800" y="4802188"/>
            <a:ext cx="1600200" cy="990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Independent Retailers</a:t>
            </a:r>
          </a:p>
        </p:txBody>
      </p:sp>
      <p:sp>
        <p:nvSpPr>
          <p:cNvPr id="6" name="Rectangle 5"/>
          <p:cNvSpPr/>
          <p:nvPr/>
        </p:nvSpPr>
        <p:spPr>
          <a:xfrm>
            <a:off x="3287713" y="3278188"/>
            <a:ext cx="1600200" cy="990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Majors</a:t>
            </a:r>
          </a:p>
        </p:txBody>
      </p:sp>
      <p:sp>
        <p:nvSpPr>
          <p:cNvPr id="7" name="Rectangle 6"/>
          <p:cNvSpPr/>
          <p:nvPr/>
        </p:nvSpPr>
        <p:spPr>
          <a:xfrm>
            <a:off x="3298825" y="4802188"/>
            <a:ext cx="1600200" cy="990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Majors</a:t>
            </a:r>
          </a:p>
        </p:txBody>
      </p:sp>
      <p:sp>
        <p:nvSpPr>
          <p:cNvPr id="8" name="Rectangle 7"/>
          <p:cNvSpPr/>
          <p:nvPr/>
        </p:nvSpPr>
        <p:spPr>
          <a:xfrm>
            <a:off x="7162800" y="1754188"/>
            <a:ext cx="1600200" cy="990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Times New Roman" panose="02020603050405020304" pitchFamily="18" charset="0"/>
                <a:cs typeface="Times New Roman" panose="02020603050405020304" pitchFamily="18" charset="0"/>
              </a:rPr>
              <a:t>Independents</a:t>
            </a:r>
          </a:p>
        </p:txBody>
      </p:sp>
      <p:sp>
        <p:nvSpPr>
          <p:cNvPr id="40968" name="TextBox 8"/>
          <p:cNvSpPr txBox="1">
            <a:spLocks noChangeArrowheads="1"/>
          </p:cNvSpPr>
          <p:nvPr/>
        </p:nvSpPr>
        <p:spPr bwMode="auto">
          <a:xfrm>
            <a:off x="5562601" y="2065339"/>
            <a:ext cx="938213" cy="3397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b="1" i="1" dirty="0">
                <a:solidFill>
                  <a:srgbClr val="002060"/>
                </a:solidFill>
                <a:latin typeface="Times New Roman" panose="02020603050405020304" pitchFamily="18" charset="0"/>
                <a:cs typeface="Times New Roman" panose="02020603050405020304" pitchFamily="18" charset="0"/>
              </a:rPr>
              <a:t>Refining</a:t>
            </a:r>
          </a:p>
        </p:txBody>
      </p:sp>
      <p:sp>
        <p:nvSpPr>
          <p:cNvPr id="40969" name="TextBox 9"/>
          <p:cNvSpPr txBox="1">
            <a:spLocks noChangeArrowheads="1"/>
          </p:cNvSpPr>
          <p:nvPr/>
        </p:nvSpPr>
        <p:spPr bwMode="auto">
          <a:xfrm>
            <a:off x="5538789" y="5053014"/>
            <a:ext cx="985837" cy="3397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b="1" i="1" dirty="0">
                <a:solidFill>
                  <a:srgbClr val="002060"/>
                </a:solidFill>
                <a:latin typeface="Times New Roman" panose="02020603050405020304" pitchFamily="18" charset="0"/>
                <a:cs typeface="Times New Roman" panose="02020603050405020304" pitchFamily="18" charset="0"/>
              </a:rPr>
              <a:t>Retailing</a:t>
            </a:r>
          </a:p>
        </p:txBody>
      </p:sp>
      <p:sp>
        <p:nvSpPr>
          <p:cNvPr id="40970" name="TextBox 10"/>
          <p:cNvSpPr txBox="1">
            <a:spLocks noChangeArrowheads="1"/>
          </p:cNvSpPr>
          <p:nvPr/>
        </p:nvSpPr>
        <p:spPr bwMode="auto">
          <a:xfrm>
            <a:off x="5402264" y="3605213"/>
            <a:ext cx="1258887" cy="3365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b="1" i="1" dirty="0">
                <a:solidFill>
                  <a:srgbClr val="002060"/>
                </a:solidFill>
                <a:latin typeface="Times New Roman" panose="02020603050405020304" pitchFamily="18" charset="0"/>
                <a:cs typeface="Times New Roman" panose="02020603050405020304" pitchFamily="18" charset="0"/>
              </a:rPr>
              <a:t>Distribution</a:t>
            </a:r>
          </a:p>
        </p:txBody>
      </p:sp>
      <p:sp>
        <p:nvSpPr>
          <p:cNvPr id="40971" name="TextBox 11"/>
          <p:cNvSpPr txBox="1">
            <a:spLocks noChangeArrowheads="1"/>
          </p:cNvSpPr>
          <p:nvPr/>
        </p:nvSpPr>
        <p:spPr bwMode="auto">
          <a:xfrm>
            <a:off x="4393680" y="1064184"/>
            <a:ext cx="3249609" cy="64633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800" b="1" dirty="0">
                <a:solidFill>
                  <a:srgbClr val="C00000"/>
                </a:solidFill>
                <a:latin typeface="Times New Roman" panose="02020603050405020304" pitchFamily="18" charset="0"/>
                <a:cs typeface="Times New Roman" panose="02020603050405020304" pitchFamily="18" charset="0"/>
              </a:rPr>
              <a:t>Majors to purchase from </a:t>
            </a:r>
          </a:p>
          <a:p>
            <a:pPr algn="ctr">
              <a:spcBef>
                <a:spcPct val="0"/>
              </a:spcBef>
              <a:buFontTx/>
              <a:buNone/>
            </a:pPr>
            <a:r>
              <a:rPr lang="en-US" sz="1800" b="1" dirty="0">
                <a:solidFill>
                  <a:srgbClr val="C00000"/>
                </a:solidFill>
                <a:latin typeface="Times New Roman" panose="02020603050405020304" pitchFamily="18" charset="0"/>
                <a:cs typeface="Times New Roman" panose="02020603050405020304" pitchFamily="18" charset="0"/>
              </a:rPr>
              <a:t>Independent “Dance Partners”</a:t>
            </a:r>
          </a:p>
        </p:txBody>
      </p:sp>
      <p:cxnSp>
        <p:nvCxnSpPr>
          <p:cNvPr id="13" name="Straight Arrow Connector 12"/>
          <p:cNvCxnSpPr/>
          <p:nvPr/>
        </p:nvCxnSpPr>
        <p:spPr>
          <a:xfrm>
            <a:off x="5029200" y="1906588"/>
            <a:ext cx="20574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5" idx="2"/>
          </p:cNvCxnSpPr>
          <p:nvPr/>
        </p:nvCxnSpPr>
        <p:spPr>
          <a:xfrm>
            <a:off x="4076701" y="2744788"/>
            <a:ext cx="11113" cy="4572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087813" y="4268788"/>
            <a:ext cx="11112" cy="4572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7940676" y="2767013"/>
            <a:ext cx="11113" cy="4572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951788" y="4268788"/>
            <a:ext cx="11112" cy="4572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977" name="TextBox 17"/>
          <p:cNvSpPr txBox="1">
            <a:spLocks noChangeArrowheads="1"/>
          </p:cNvSpPr>
          <p:nvPr/>
        </p:nvSpPr>
        <p:spPr bwMode="auto">
          <a:xfrm>
            <a:off x="67663" y="2973388"/>
            <a:ext cx="2007153" cy="584775"/>
          </a:xfrm>
          <a:prstGeom prst="rect">
            <a:avLst/>
          </a:prstGeom>
          <a:noFill/>
          <a:ln w="952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600" b="1" dirty="0">
                <a:solidFill>
                  <a:srgbClr val="C00000"/>
                </a:solidFill>
                <a:latin typeface="Times New Roman" panose="02020603050405020304" pitchFamily="18" charset="0"/>
                <a:cs typeface="Times New Roman" panose="02020603050405020304" pitchFamily="18" charset="0"/>
              </a:rPr>
              <a:t>Majors Were Fully </a:t>
            </a:r>
          </a:p>
          <a:p>
            <a:pPr algn="ctr">
              <a:spcBef>
                <a:spcPct val="0"/>
              </a:spcBef>
              <a:buFontTx/>
              <a:buNone/>
            </a:pPr>
            <a:r>
              <a:rPr lang="en-US" sz="1600" b="1" dirty="0">
                <a:solidFill>
                  <a:srgbClr val="C00000"/>
                </a:solidFill>
                <a:latin typeface="Times New Roman" panose="02020603050405020304" pitchFamily="18" charset="0"/>
                <a:cs typeface="Times New Roman" panose="02020603050405020304" pitchFamily="18" charset="0"/>
              </a:rPr>
              <a:t>Integrated Vertically</a:t>
            </a:r>
          </a:p>
        </p:txBody>
      </p:sp>
      <p:cxnSp>
        <p:nvCxnSpPr>
          <p:cNvPr id="20" name="Straight Arrow Connector 19"/>
          <p:cNvCxnSpPr>
            <a:stCxn id="5" idx="2"/>
          </p:cNvCxnSpPr>
          <p:nvPr/>
        </p:nvCxnSpPr>
        <p:spPr>
          <a:xfrm>
            <a:off x="4076700" y="2744788"/>
            <a:ext cx="3009900" cy="10287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980" name="TextBox 20"/>
          <p:cNvSpPr txBox="1">
            <a:spLocks noChangeArrowheads="1"/>
          </p:cNvSpPr>
          <p:nvPr/>
        </p:nvSpPr>
        <p:spPr bwMode="auto">
          <a:xfrm>
            <a:off x="9021426" y="2125524"/>
            <a:ext cx="2916532" cy="1323439"/>
          </a:xfrm>
          <a:prstGeom prst="rect">
            <a:avLst/>
          </a:prstGeom>
          <a:noFill/>
          <a:ln w="381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600" b="1" u="sng" dirty="0">
                <a:solidFill>
                  <a:srgbClr val="0070C0"/>
                </a:solidFill>
                <a:latin typeface="Times New Roman" panose="02020603050405020304" pitchFamily="18" charset="0"/>
                <a:cs typeface="Times New Roman" panose="02020603050405020304" pitchFamily="18" charset="0"/>
              </a:rPr>
              <a:t>The Purpose</a:t>
            </a:r>
            <a:r>
              <a:rPr lang="en-US" sz="1600" b="1" dirty="0">
                <a:solidFill>
                  <a:srgbClr val="0070C0"/>
                </a:solidFill>
                <a:latin typeface="Times New Roman" panose="02020603050405020304" pitchFamily="18" charset="0"/>
                <a:cs typeface="Times New Roman" panose="02020603050405020304" pitchFamily="18" charset="0"/>
              </a:rPr>
              <a:t>: </a:t>
            </a:r>
          </a:p>
          <a:p>
            <a:pPr algn="ctr">
              <a:spcBef>
                <a:spcPct val="0"/>
              </a:spcBef>
              <a:buFontTx/>
              <a:buNone/>
            </a:pPr>
            <a:r>
              <a:rPr lang="en-US" sz="1600" b="1" dirty="0">
                <a:solidFill>
                  <a:srgbClr val="0070C0"/>
                </a:solidFill>
                <a:latin typeface="Times New Roman" panose="02020603050405020304" pitchFamily="18" charset="0"/>
                <a:cs typeface="Times New Roman" panose="02020603050405020304" pitchFamily="18" charset="0"/>
              </a:rPr>
              <a:t>Reduce/Eliminate Independents’ Sales to Jobbers -– the Cause of Low “Spot Market” Prices</a:t>
            </a:r>
          </a:p>
        </p:txBody>
      </p:sp>
      <p:cxnSp>
        <p:nvCxnSpPr>
          <p:cNvPr id="22" name="Straight Connector 21"/>
          <p:cNvCxnSpPr/>
          <p:nvPr/>
        </p:nvCxnSpPr>
        <p:spPr>
          <a:xfrm flipH="1">
            <a:off x="7848600" y="2798763"/>
            <a:ext cx="228600" cy="2286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7848600" y="2859088"/>
            <a:ext cx="228600" cy="2286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40983" name="TextBox 23"/>
          <p:cNvSpPr txBox="1">
            <a:spLocks noChangeArrowheads="1"/>
          </p:cNvSpPr>
          <p:nvPr/>
        </p:nvSpPr>
        <p:spPr bwMode="auto">
          <a:xfrm>
            <a:off x="2555545" y="298844"/>
            <a:ext cx="702217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800" b="1" i="1" dirty="0">
                <a:latin typeface="Times New Roman" panose="02020603050405020304" pitchFamily="18" charset="0"/>
                <a:cs typeface="Times New Roman" panose="02020603050405020304" pitchFamily="18" charset="0"/>
              </a:rPr>
              <a:t>(Adapted From) </a:t>
            </a:r>
            <a:r>
              <a:rPr lang="en-US" sz="1800" b="1" dirty="0">
                <a:latin typeface="Times New Roman" panose="02020603050405020304" pitchFamily="18" charset="0"/>
                <a:cs typeface="Times New Roman" panose="02020603050405020304" pitchFamily="18" charset="0"/>
              </a:rPr>
              <a:t>Figure 2-2</a:t>
            </a:r>
          </a:p>
          <a:p>
            <a:pPr algn="ctr">
              <a:spcBef>
                <a:spcPct val="0"/>
              </a:spcBef>
              <a:buFontTx/>
              <a:buNone/>
            </a:pPr>
            <a:r>
              <a:rPr lang="en-US" sz="1800" b="1" dirty="0">
                <a:latin typeface="Times New Roman" panose="02020603050405020304" pitchFamily="18" charset="0"/>
                <a:cs typeface="Times New Roman" panose="02020603050405020304" pitchFamily="18" charset="0"/>
              </a:rPr>
              <a:t>The </a:t>
            </a:r>
            <a:r>
              <a:rPr lang="en-US" sz="1800" b="1" i="1" dirty="0">
                <a:latin typeface="Times New Roman" panose="02020603050405020304" pitchFamily="18" charset="0"/>
                <a:cs typeface="Times New Roman" panose="02020603050405020304" pitchFamily="18" charset="0"/>
              </a:rPr>
              <a:t>3-Level </a:t>
            </a:r>
            <a:r>
              <a:rPr lang="en-US" sz="1800" b="1" dirty="0">
                <a:latin typeface="Times New Roman" panose="02020603050405020304" pitchFamily="18" charset="0"/>
                <a:cs typeface="Times New Roman" panose="02020603050405020304" pitchFamily="18" charset="0"/>
              </a:rPr>
              <a:t>Structure of the Gasoline Industry in </a:t>
            </a:r>
            <a:r>
              <a:rPr lang="en-US" sz="1800" b="1" i="1" dirty="0">
                <a:latin typeface="Times New Roman" panose="02020603050405020304" pitchFamily="18" charset="0"/>
                <a:cs typeface="Times New Roman" panose="02020603050405020304" pitchFamily="18" charset="0"/>
              </a:rPr>
              <a:t>Socony-Vacuum Oil</a:t>
            </a:r>
          </a:p>
        </p:txBody>
      </p:sp>
      <p:sp>
        <p:nvSpPr>
          <p:cNvPr id="40984" name="TextBox 24"/>
          <p:cNvSpPr txBox="1">
            <a:spLocks noChangeArrowheads="1"/>
          </p:cNvSpPr>
          <p:nvPr/>
        </p:nvSpPr>
        <p:spPr bwMode="auto">
          <a:xfrm>
            <a:off x="9525001" y="6248400"/>
            <a:ext cx="6976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dirty="0">
                <a:latin typeface="Times New Roman" panose="02020603050405020304" pitchFamily="18" charset="0"/>
                <a:cs typeface="Times New Roman" panose="02020603050405020304" pitchFamily="18" charset="0"/>
              </a:rPr>
              <a:t>p. 131</a:t>
            </a:r>
          </a:p>
        </p:txBody>
      </p:sp>
      <p:sp>
        <p:nvSpPr>
          <p:cNvPr id="2" name="Slide Number Placeholder 1"/>
          <p:cNvSpPr>
            <a:spLocks noGrp="1"/>
          </p:cNvSpPr>
          <p:nvPr>
            <p:ph type="sldNum" sz="quarter" idx="12"/>
          </p:nvPr>
        </p:nvSpPr>
        <p:spPr/>
        <p:txBody>
          <a:bodyPr/>
          <a:lstStyle/>
          <a:p>
            <a:pPr>
              <a:defRPr/>
            </a:pPr>
            <a:fld id="{ED0D6A39-C66A-425F-AA65-FC29478F8C64}" type="slidenum">
              <a:rPr lang="en-US" altLang="en-US" smtClean="0"/>
              <a:pPr>
                <a:defRPr/>
              </a:pPr>
              <a:t>9</a:t>
            </a:fld>
            <a:endParaRPr lang="en-US" altLang="en-US"/>
          </a:p>
        </p:txBody>
      </p:sp>
      <p:sp>
        <p:nvSpPr>
          <p:cNvPr id="29" name="TextBox 18">
            <a:extLst>
              <a:ext uri="{FF2B5EF4-FFF2-40B4-BE49-F238E27FC236}">
                <a16:creationId xmlns:a16="http://schemas.microsoft.com/office/drawing/2014/main" id="{5989302D-2129-4453-945A-9E041FF0A506}"/>
              </a:ext>
            </a:extLst>
          </p:cNvPr>
          <p:cNvSpPr txBox="1">
            <a:spLocks noChangeArrowheads="1"/>
          </p:cNvSpPr>
          <p:nvPr/>
        </p:nvSpPr>
        <p:spPr bwMode="auto">
          <a:xfrm>
            <a:off x="8883648" y="4183738"/>
            <a:ext cx="3192088" cy="1815882"/>
          </a:xfrm>
          <a:prstGeom prst="rect">
            <a:avLst/>
          </a:prstGeom>
          <a:noFill/>
          <a:ln w="381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600" b="1" u="sng" dirty="0">
                <a:solidFill>
                  <a:srgbClr val="0070C0"/>
                </a:solidFill>
                <a:latin typeface="Times New Roman" panose="02020603050405020304" pitchFamily="18" charset="0"/>
                <a:cs typeface="Times New Roman" panose="02020603050405020304" pitchFamily="18" charset="0"/>
              </a:rPr>
              <a:t>The Desired Effect</a:t>
            </a:r>
            <a:r>
              <a:rPr lang="en-US" sz="1600" b="1" dirty="0">
                <a:solidFill>
                  <a:srgbClr val="0070C0"/>
                </a:solidFill>
                <a:latin typeface="Times New Roman" panose="02020603050405020304" pitchFamily="18" charset="0"/>
                <a:cs typeface="Times New Roman" panose="02020603050405020304" pitchFamily="18" charset="0"/>
              </a:rPr>
              <a:t>: </a:t>
            </a:r>
          </a:p>
          <a:p>
            <a:pPr algn="ctr">
              <a:spcBef>
                <a:spcPct val="0"/>
              </a:spcBef>
              <a:buFontTx/>
              <a:buNone/>
            </a:pPr>
            <a:r>
              <a:rPr lang="en-US" sz="1600" b="1" dirty="0">
                <a:solidFill>
                  <a:srgbClr val="0070C0"/>
                </a:solidFill>
                <a:latin typeface="Times New Roman" panose="02020603050405020304" pitchFamily="18" charset="0"/>
                <a:cs typeface="Times New Roman" panose="02020603050405020304" pitchFamily="18" charset="0"/>
              </a:rPr>
              <a:t>Majors Sold to Jobbers Under Long Term Contracts with Contract Prices Tied to “Spot Market” Prices</a:t>
            </a:r>
          </a:p>
          <a:p>
            <a:pPr algn="ctr">
              <a:spcBef>
                <a:spcPct val="0"/>
              </a:spcBef>
              <a:buFontTx/>
              <a:buNone/>
            </a:pPr>
            <a:endParaRPr lang="en-US" sz="1600" b="1" dirty="0">
              <a:solidFill>
                <a:srgbClr val="0070C0"/>
              </a:solidFill>
              <a:latin typeface="Times New Roman" panose="02020603050405020304" pitchFamily="18" charset="0"/>
              <a:cs typeface="Times New Roman" panose="02020603050405020304" pitchFamily="18" charset="0"/>
            </a:endParaRPr>
          </a:p>
          <a:p>
            <a:pPr algn="ctr">
              <a:spcBef>
                <a:spcPct val="0"/>
              </a:spcBef>
              <a:buFontTx/>
              <a:buNone/>
            </a:pPr>
            <a:r>
              <a:rPr lang="en-US" sz="1600" b="1" dirty="0">
                <a:solidFill>
                  <a:srgbClr val="C00000"/>
                </a:solidFill>
                <a:highlight>
                  <a:srgbClr val="FFFF00"/>
                </a:highlight>
                <a:latin typeface="Times New Roman" panose="02020603050405020304" pitchFamily="18" charset="0"/>
                <a:cs typeface="Times New Roman" panose="02020603050405020304" pitchFamily="18" charset="0"/>
              </a:rPr>
              <a:t>Spot price </a:t>
            </a:r>
            <a:r>
              <a:rPr lang="en-US" sz="1600" b="1" i="1" dirty="0">
                <a:solidFill>
                  <a:srgbClr val="C00000"/>
                </a:solidFill>
                <a:highlight>
                  <a:srgbClr val="FFFF00"/>
                </a:highlight>
                <a:latin typeface="Times New Roman" panose="02020603050405020304" pitchFamily="18" charset="0"/>
                <a:cs typeface="Times New Roman" panose="02020603050405020304" pitchFamily="18" charset="0"/>
              </a:rPr>
              <a:t>Up </a:t>
            </a:r>
            <a:r>
              <a:rPr lang="en-US" sz="1600" b="1" dirty="0">
                <a:solidFill>
                  <a:srgbClr val="C00000"/>
                </a:solidFill>
                <a:highlight>
                  <a:srgbClr val="FFFF00"/>
                </a:highlight>
                <a:latin typeface="Times New Roman" panose="02020603050405020304" pitchFamily="18" charset="0"/>
                <a:cs typeface="Times New Roman" panose="02020603050405020304" pitchFamily="18" charset="0"/>
                <a:sym typeface="Wingdings" panose="05000000000000000000" pitchFamily="2" charset="2"/>
              </a:rPr>
              <a:t>Contract price </a:t>
            </a:r>
            <a:r>
              <a:rPr lang="en-US" sz="1600" b="1" i="1" dirty="0">
                <a:solidFill>
                  <a:srgbClr val="C00000"/>
                </a:solidFill>
                <a:highlight>
                  <a:srgbClr val="FFFF00"/>
                </a:highlight>
                <a:latin typeface="Times New Roman" panose="02020603050405020304" pitchFamily="18" charset="0"/>
                <a:cs typeface="Times New Roman" panose="02020603050405020304" pitchFamily="18" charset="0"/>
                <a:sym typeface="Wingdings" panose="05000000000000000000" pitchFamily="2" charset="2"/>
              </a:rPr>
              <a:t>Up</a:t>
            </a:r>
            <a:endParaRPr lang="en-US" sz="1600" b="1" i="1" dirty="0">
              <a:solidFill>
                <a:srgbClr val="C00000"/>
              </a:solidFill>
              <a:highlight>
                <a:srgbClr val="FFFF00"/>
              </a:highlight>
              <a:latin typeface="Times New Roman" panose="02020603050405020304" pitchFamily="18" charset="0"/>
              <a:cs typeface="Times New Roman" panose="02020603050405020304" pitchFamily="18" charset="0"/>
            </a:endParaRPr>
          </a:p>
        </p:txBody>
      </p:sp>
      <p:cxnSp>
        <p:nvCxnSpPr>
          <p:cNvPr id="30" name="Straight Arrow Connector 29">
            <a:extLst>
              <a:ext uri="{FF2B5EF4-FFF2-40B4-BE49-F238E27FC236}">
                <a16:creationId xmlns:a16="http://schemas.microsoft.com/office/drawing/2014/main" id="{2E216C9C-40ED-498D-9441-50788632342A}"/>
              </a:ext>
            </a:extLst>
          </p:cNvPr>
          <p:cNvCxnSpPr>
            <a:cxnSpLocks/>
          </p:cNvCxnSpPr>
          <p:nvPr/>
        </p:nvCxnSpPr>
        <p:spPr>
          <a:xfrm flipH="1">
            <a:off x="10389542" y="1505531"/>
            <a:ext cx="1" cy="54889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BE380BA6-B7C1-4F6B-86D7-64988CF4CFA4}"/>
              </a:ext>
            </a:extLst>
          </p:cNvPr>
          <p:cNvGrpSpPr/>
          <p:nvPr/>
        </p:nvGrpSpPr>
        <p:grpSpPr>
          <a:xfrm>
            <a:off x="7702929" y="746021"/>
            <a:ext cx="3644144" cy="727743"/>
            <a:chOff x="7643289" y="659607"/>
            <a:chExt cx="3644144" cy="727743"/>
          </a:xfrm>
        </p:grpSpPr>
        <p:sp>
          <p:nvSpPr>
            <p:cNvPr id="26" name="Rectangle 25">
              <a:extLst>
                <a:ext uri="{FF2B5EF4-FFF2-40B4-BE49-F238E27FC236}">
                  <a16:creationId xmlns:a16="http://schemas.microsoft.com/office/drawing/2014/main" id="{E45315FB-0001-49AC-AEE0-FB174B107953}"/>
                </a:ext>
              </a:extLst>
            </p:cNvPr>
            <p:cNvSpPr/>
            <p:nvPr/>
          </p:nvSpPr>
          <p:spPr>
            <a:xfrm>
              <a:off x="9525001" y="659607"/>
              <a:ext cx="1762432" cy="616744"/>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u="sng" dirty="0">
                  <a:solidFill>
                    <a:srgbClr val="0070C0"/>
                  </a:solidFill>
                  <a:latin typeface="Times New Roman" panose="02020603050405020304" pitchFamily="18" charset="0"/>
                  <a:cs typeface="Times New Roman" panose="02020603050405020304" pitchFamily="18" charset="0"/>
                </a:rPr>
                <a:t>The Agreement</a:t>
              </a:r>
              <a:endParaRPr lang="en-US" u="sng" dirty="0">
                <a:solidFill>
                  <a:srgbClr val="0070C0"/>
                </a:solidFill>
                <a:latin typeface="Times New Roman" panose="02020603050405020304" pitchFamily="18" charset="0"/>
                <a:cs typeface="Times New Roman" panose="02020603050405020304" pitchFamily="18" charset="0"/>
              </a:endParaRPr>
            </a:p>
          </p:txBody>
        </p:sp>
        <p:cxnSp>
          <p:nvCxnSpPr>
            <p:cNvPr id="31" name="Straight Arrow Connector 30">
              <a:extLst>
                <a:ext uri="{FF2B5EF4-FFF2-40B4-BE49-F238E27FC236}">
                  <a16:creationId xmlns:a16="http://schemas.microsoft.com/office/drawing/2014/main" id="{8D668B4C-2638-4E9C-BDA8-D5EA5F129C55}"/>
                </a:ext>
              </a:extLst>
            </p:cNvPr>
            <p:cNvCxnSpPr>
              <a:cxnSpLocks/>
            </p:cNvCxnSpPr>
            <p:nvPr/>
          </p:nvCxnSpPr>
          <p:spPr>
            <a:xfrm flipH="1">
              <a:off x="7643289" y="924693"/>
              <a:ext cx="1844910" cy="4626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cxnSp>
        <p:nvCxnSpPr>
          <p:cNvPr id="34" name="Straight Arrow Connector 33">
            <a:extLst>
              <a:ext uri="{FF2B5EF4-FFF2-40B4-BE49-F238E27FC236}">
                <a16:creationId xmlns:a16="http://schemas.microsoft.com/office/drawing/2014/main" id="{E97EAE78-D284-4D79-AA59-C6BCB776FDC1}"/>
              </a:ext>
            </a:extLst>
          </p:cNvPr>
          <p:cNvCxnSpPr>
            <a:cxnSpLocks/>
          </p:cNvCxnSpPr>
          <p:nvPr/>
        </p:nvCxnSpPr>
        <p:spPr>
          <a:xfrm flipH="1">
            <a:off x="10389541" y="3556913"/>
            <a:ext cx="1" cy="54889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877AFD74-7A8A-4905-8DFF-6206A779DE97}"/>
              </a:ext>
            </a:extLst>
          </p:cNvPr>
          <p:cNvCxnSpPr>
            <a:cxnSpLocks/>
          </p:cNvCxnSpPr>
          <p:nvPr/>
        </p:nvCxnSpPr>
        <p:spPr>
          <a:xfrm flipV="1">
            <a:off x="2185855" y="2262433"/>
            <a:ext cx="975585" cy="710956"/>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6E805DD5-5CF9-4666-9296-D6287231D564}"/>
              </a:ext>
            </a:extLst>
          </p:cNvPr>
          <p:cNvCxnSpPr>
            <a:cxnSpLocks/>
          </p:cNvCxnSpPr>
          <p:nvPr/>
        </p:nvCxnSpPr>
        <p:spPr>
          <a:xfrm>
            <a:off x="2165812" y="3548062"/>
            <a:ext cx="979687" cy="1674814"/>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8D85842A-03E1-4C47-840E-2A0D8680211B}"/>
              </a:ext>
            </a:extLst>
          </p:cNvPr>
          <p:cNvCxnSpPr>
            <a:cxnSpLocks/>
          </p:cNvCxnSpPr>
          <p:nvPr/>
        </p:nvCxnSpPr>
        <p:spPr>
          <a:xfrm>
            <a:off x="2185855" y="3224213"/>
            <a:ext cx="975585" cy="549275"/>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1CAB7CBE-2FDA-4BEB-95A6-AD52A25E52EA}"/>
              </a:ext>
            </a:extLst>
          </p:cNvPr>
          <p:cNvCxnSpPr>
            <a:cxnSpLocks/>
          </p:cNvCxnSpPr>
          <p:nvPr/>
        </p:nvCxnSpPr>
        <p:spPr>
          <a:xfrm flipH="1">
            <a:off x="6011831" y="2548714"/>
            <a:ext cx="1" cy="548893"/>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6FAEC0A0-DCE6-48D2-8403-AAE654496D1F}"/>
              </a:ext>
            </a:extLst>
          </p:cNvPr>
          <p:cNvCxnSpPr>
            <a:cxnSpLocks/>
          </p:cNvCxnSpPr>
          <p:nvPr/>
        </p:nvCxnSpPr>
        <p:spPr>
          <a:xfrm flipH="1">
            <a:off x="6002627" y="4177095"/>
            <a:ext cx="1" cy="548893"/>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C8A38B63-D8A2-4CFC-9156-D6F96AF8B226}"/>
              </a:ext>
            </a:extLst>
          </p:cNvPr>
          <p:cNvCxnSpPr/>
          <p:nvPr/>
        </p:nvCxnSpPr>
        <p:spPr>
          <a:xfrm flipH="1">
            <a:off x="7826376" y="2830513"/>
            <a:ext cx="228600" cy="2286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69387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8605</TotalTime>
  <Words>6378</Words>
  <Application>Microsoft Office PowerPoint</Application>
  <PresentationFormat>Widescreen</PresentationFormat>
  <Paragraphs>556</Paragraphs>
  <Slides>49</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49</vt:i4>
      </vt:variant>
    </vt:vector>
  </HeadingPairs>
  <TitlesOfParts>
    <vt:vector size="55" baseType="lpstr">
      <vt:lpstr>Arial</vt:lpstr>
      <vt:lpstr>Calibri</vt:lpstr>
      <vt:lpstr>Tahoma</vt:lpstr>
      <vt:lpstr>Times New Roman</vt:lpstr>
      <vt:lpstr>Wingdings</vt:lpstr>
      <vt:lpstr>Office Theme</vt:lpstr>
      <vt:lpstr>  Topic 3   Concerted Action by Competitors:  Section 1, The Rule of Reason &amp; the Per Se Rule   Professor Steven Salop Antitrust Econ &amp; Law Fall 2021</vt:lpstr>
      <vt:lpstr>Sherman Act Section 1 Elements</vt:lpstr>
      <vt:lpstr>The Evolution of Section 1 Law: 1890 – Present</vt:lpstr>
      <vt:lpstr>Chicago Board of Trade (1918) &amp; The “Rule of Reason”  (p. 118-21)</vt:lpstr>
      <vt:lpstr>CBOT Rule of Reason Standard: Nature, Purpose, Effects</vt:lpstr>
      <vt:lpstr>Next Step: How to Combine Economic Analysis and Legal Process  </vt:lpstr>
      <vt:lpstr>Trenton Potteries (1927): The Per Se Rule Emerges (p. 126)</vt:lpstr>
      <vt:lpstr>Socony Vacuum (1940): The Per Se Rule is Adopted (p. 129)</vt:lpstr>
      <vt:lpstr>PowerPoint Presentation</vt:lpstr>
      <vt:lpstr>Economic Analysis of Joint Buying in Spot Market: Why Would They Want to RAISE the spot price?</vt:lpstr>
      <vt:lpstr>Socony Rule of Reason Legal Analysis (pp. 133-134)</vt:lpstr>
      <vt:lpstr>But the Court Went Further in Socony (p. 133)</vt:lpstr>
      <vt:lpstr>Socony Adopted a Rule of “Per Se Condemnation”  (pp. 133-34)</vt:lpstr>
      <vt:lpstr>“Famous” Footnote 59 (p.135, n.59) </vt:lpstr>
      <vt:lpstr>Study Question: Socony on “Overcapacity” Defense</vt:lpstr>
      <vt:lpstr>Study Questions: Socony on “Overcapacity” Defense</vt:lpstr>
      <vt:lpstr>Rejected Justifications and Other Defenses Based on Lack of Power or Effects</vt:lpstr>
      <vt:lpstr>Northern Pacific (1958): Refined Statement of “Per Se Unreasonableness”</vt:lpstr>
      <vt:lpstr>Sidebar 2-4 (adapted): Defining and Justifying Contemporary Per Se Analysis (p. 252) </vt:lpstr>
      <vt:lpstr>Using Decision Theory to Understand and Interpret  Per Se Condemnation and Other Liability Standards </vt:lpstr>
      <vt:lpstr>Decision Theory Methodology for Making Decisions With Imperfect Information </vt:lpstr>
      <vt:lpstr>Applying Decision Theory to Antitrust Legal Standards</vt:lpstr>
      <vt:lpstr>False Positives vs False Negatives Terminology</vt:lpstr>
      <vt:lpstr>Decision Theory and Northern Pacific </vt:lpstr>
      <vt:lpstr>Philip Areeda Formulation (Quoted in SCTLA p.186, n.16)</vt:lpstr>
      <vt:lpstr>Query: Suppose a Group of Competitors Have a  Truly Socially Beneficial Purpose of Avoiding Unethical Behavior. </vt:lpstr>
      <vt:lpstr>Nat’l Society of Professional Engineers (1978): (p. 140) </vt:lpstr>
      <vt:lpstr>NSPE: Why is the Ban a “Frontal Assault” on the Sherman Act? (pp 128-30)</vt:lpstr>
      <vt:lpstr>Individual vs Collective Decisions in NSPE (p. 144)</vt:lpstr>
      <vt:lpstr>“Offenses” vs “Defenses” in the Rule of Reason</vt:lpstr>
      <vt:lpstr>The Breadth of Modern Per Se Analysis:   Joint Pricing “Components,”  Allocating Customers or Markets,  and More</vt:lpstr>
      <vt:lpstr>Collusive Refusal to Deal: SCTLA (1990) (p. 179)  </vt:lpstr>
      <vt:lpstr>PowerPoint Presentation</vt:lpstr>
      <vt:lpstr>Consider a Hypothetical Egg Farmer Group Boycott Case </vt:lpstr>
      <vt:lpstr>Egg Farmer Hypo: Analysis</vt:lpstr>
      <vt:lpstr>Fixing a Price “Component”:  Catalano (1980) (p. 158) </vt:lpstr>
      <vt:lpstr>Division of Markets: Palmer v. BRG of Georgia (1990) (p. 171) </vt:lpstr>
      <vt:lpstr> </vt:lpstr>
      <vt:lpstr> Econ Sidebar: Why Monopolist Has Incentive to Raise Price When Variable Costs Rise</vt:lpstr>
      <vt:lpstr>Generalization: Non-Competition Agreements (Market Division)</vt:lpstr>
      <vt:lpstr>Additional Fact Situations:   Do These Following Agreements Violate Section 1?   Does Per Se Analysis Apply?</vt:lpstr>
      <vt:lpstr>National Macaroni Manufacturers Association v. FTC (7th Cir. 1965)</vt:lpstr>
      <vt:lpstr>Macaroni Analysis</vt:lpstr>
      <vt:lpstr>Hypothetical Covid Vaccine Producers’ Agreement</vt:lpstr>
      <vt:lpstr>Covid Agreement: Analysis</vt:lpstr>
      <vt:lpstr>Trucking Firm Agreement </vt:lpstr>
      <vt:lpstr>Is the Trucking Firm Agreement Anticompetitive?</vt:lpstr>
      <vt:lpstr>The Escape Hatch Arises When Economics Enters the Picture:   From Socony to Modern Economic Analysis</vt:lpstr>
      <vt:lpstr>To Be Continued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Concerted Action by Competitors: Section 1, The Rule of Reason &amp; the Per Se Rule</dc:title>
  <dc:creator>steve salop</dc:creator>
  <cp:lastModifiedBy>Steve Salop</cp:lastModifiedBy>
  <cp:revision>240</cp:revision>
  <dcterms:created xsi:type="dcterms:W3CDTF">2020-04-24T19:02:06Z</dcterms:created>
  <dcterms:modified xsi:type="dcterms:W3CDTF">2023-04-30T17:37:22Z</dcterms:modified>
</cp:coreProperties>
</file>